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9" r:id="rId4"/>
    <p:sldId id="260" r:id="rId5"/>
    <p:sldId id="261" r:id="rId6"/>
    <p:sldId id="266" r:id="rId7"/>
    <p:sldId id="262" r:id="rId8"/>
    <p:sldId id="263" r:id="rId9"/>
    <p:sldId id="264" r:id="rId10"/>
    <p:sldId id="265" r:id="rId11"/>
    <p:sldId id="267" r:id="rId12"/>
    <p:sldId id="268" r:id="rId13"/>
    <p:sldId id="256" r:id="rId14"/>
    <p:sldId id="269" r:id="rId15"/>
    <p:sldId id="258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FE5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B8C9-23E9-4CF4-842E-00F0846C085A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90E5-AD16-451F-A6E9-D7A0F15DC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7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B8C9-23E9-4CF4-842E-00F0846C085A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90E5-AD16-451F-A6E9-D7A0F15DC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91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B8C9-23E9-4CF4-842E-00F0846C085A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90E5-AD16-451F-A6E9-D7A0F15DC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49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A221B2-AC73-4D29-A2A5-975B885609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930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B5E3B9-5534-4F7A-8123-5F63AFD832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8082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2689E-45B3-4383-903E-523E00D434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17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C9DC91-1DA0-4D1D-8DBA-FFD61FD47F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929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76F098-30E4-4E72-95AF-563AD5CCAD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2384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8510A-87F9-4B92-B6FE-A9927D8162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8013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2C4BA-EBC0-4AC6-ADCD-29F199B943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8934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A94C5-B3F6-4A04-AEE7-6BE637A344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0799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B8C9-23E9-4CF4-842E-00F0846C085A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90E5-AD16-451F-A6E9-D7A0F15DC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408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68CF4E-F08D-481F-8929-EFF5676D28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3781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83BC58-32A4-43AF-8C48-99301772B4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84854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24D339-D72B-485A-A09A-2B3E53D754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34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B8C9-23E9-4CF4-842E-00F0846C085A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90E5-AD16-451F-A6E9-D7A0F15DC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1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B8C9-23E9-4CF4-842E-00F0846C085A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90E5-AD16-451F-A6E9-D7A0F15DC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0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B8C9-23E9-4CF4-842E-00F0846C085A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90E5-AD16-451F-A6E9-D7A0F15DC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00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B8C9-23E9-4CF4-842E-00F0846C085A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90E5-AD16-451F-A6E9-D7A0F15DC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45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B8C9-23E9-4CF4-842E-00F0846C085A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90E5-AD16-451F-A6E9-D7A0F15DC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4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B8C9-23E9-4CF4-842E-00F0846C085A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90E5-AD16-451F-A6E9-D7A0F15DC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6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B8C9-23E9-4CF4-842E-00F0846C085A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90E5-AD16-451F-A6E9-D7A0F15DC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46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AB8C9-23E9-4CF4-842E-00F0846C085A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790E5-AD16-451F-A6E9-D7A0F15DC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33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7264E2-D307-4A38-B04C-74AFF6D765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17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999" y="642594"/>
            <a:ext cx="11102109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      Verbs are listed in a dictionary like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27" y="2103120"/>
            <a:ext cx="11859491" cy="449164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*</a:t>
            </a:r>
            <a:r>
              <a:rPr lang="en-US" sz="1600" dirty="0" smtClean="0"/>
              <a:t>  </a:t>
            </a:r>
            <a:r>
              <a:rPr lang="en-US" dirty="0" smtClean="0">
                <a:solidFill>
                  <a:srgbClr val="CC0099"/>
                </a:solidFill>
              </a:rPr>
              <a:t>present          infinitive              perfect (past)              perfect( past) participle</a:t>
            </a:r>
          </a:p>
          <a:p>
            <a:r>
              <a:rPr lang="en-US" sz="3600" dirty="0" smtClean="0"/>
              <a:t>   </a:t>
            </a:r>
            <a:r>
              <a:rPr lang="en-US" sz="3600" dirty="0" err="1" smtClean="0"/>
              <a:t>amo</a:t>
            </a:r>
            <a:r>
              <a:rPr lang="en-US" sz="3600" dirty="0" smtClean="0"/>
              <a:t>,         </a:t>
            </a:r>
            <a:r>
              <a:rPr lang="en-US" sz="3600" dirty="0" err="1" smtClean="0">
                <a:solidFill>
                  <a:srgbClr val="FF0000"/>
                </a:solidFill>
              </a:rPr>
              <a:t>amāre</a:t>
            </a:r>
            <a:r>
              <a:rPr lang="en-US" sz="3600" dirty="0" smtClean="0"/>
              <a:t>,              amavi,                 </a:t>
            </a:r>
            <a:r>
              <a:rPr lang="en-US" sz="3600" dirty="0" err="1" smtClean="0"/>
              <a:t>amatus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 smtClean="0"/>
              <a:t>   I love,       </a:t>
            </a:r>
            <a:r>
              <a:rPr lang="en-US" sz="3600" dirty="0" smtClean="0">
                <a:solidFill>
                  <a:srgbClr val="FF0000"/>
                </a:solidFill>
              </a:rPr>
              <a:t>to love</a:t>
            </a:r>
            <a:r>
              <a:rPr lang="en-US" sz="3600" dirty="0" smtClean="0"/>
              <a:t>,              loved,                   loved</a:t>
            </a:r>
          </a:p>
          <a:p>
            <a:endParaRPr lang="en-US" sz="3600" dirty="0"/>
          </a:p>
          <a:p>
            <a:r>
              <a:rPr lang="en-US" sz="3600" dirty="0" smtClean="0">
                <a:solidFill>
                  <a:srgbClr val="FF0000"/>
                </a:solidFill>
              </a:rPr>
              <a:t>* </a:t>
            </a:r>
            <a:r>
              <a:rPr lang="en-US" sz="3600" dirty="0" smtClean="0">
                <a:solidFill>
                  <a:srgbClr val="CC0099"/>
                </a:solidFill>
              </a:rPr>
              <a:t>these are called </a:t>
            </a:r>
            <a:r>
              <a:rPr lang="en-US" sz="3600" b="1" u="sng" dirty="0" smtClean="0">
                <a:solidFill>
                  <a:srgbClr val="CC0099"/>
                </a:solidFill>
              </a:rPr>
              <a:t>the 4 principal parts </a:t>
            </a:r>
            <a:r>
              <a:rPr lang="en-US" sz="3600" dirty="0" smtClean="0">
                <a:solidFill>
                  <a:srgbClr val="CC0099"/>
                </a:solidFill>
              </a:rPr>
              <a:t>of a verb</a:t>
            </a:r>
            <a:endParaRPr lang="en-US" sz="3600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36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IMPERFECT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It is formed from the same stem as present tense:</a:t>
            </a:r>
          </a:p>
          <a:p>
            <a:pPr marL="0" indent="0">
              <a:buNone/>
            </a:pPr>
            <a:r>
              <a:rPr lang="en-US" sz="4400" dirty="0" smtClean="0"/>
              <a:t>PRESENT STEM + BA+ PERSONAL ENDINGS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7865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15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86692"/>
            <a:ext cx="12192000" cy="5726543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conjugation: </a:t>
            </a:r>
            <a:r>
              <a:rPr lang="en-US" sz="3600" dirty="0" err="1" smtClean="0"/>
              <a:t>ama+</a:t>
            </a:r>
            <a:r>
              <a:rPr lang="en-US" sz="3600" dirty="0" err="1" smtClean="0">
                <a:solidFill>
                  <a:srgbClr val="660FE5"/>
                </a:solidFill>
              </a:rPr>
              <a:t>ba</a:t>
            </a:r>
            <a:r>
              <a:rPr lang="en-US" sz="3600" dirty="0" err="1" smtClean="0"/>
              <a:t>+</a:t>
            </a:r>
            <a:r>
              <a:rPr lang="en-US" sz="3600" dirty="0" err="1" smtClean="0">
                <a:solidFill>
                  <a:srgbClr val="00B050"/>
                </a:solidFill>
              </a:rPr>
              <a:t>m</a:t>
            </a:r>
            <a:r>
              <a:rPr lang="en-US" sz="3600" dirty="0" smtClean="0"/>
              <a:t>, </a:t>
            </a:r>
            <a:r>
              <a:rPr lang="en-US" sz="3600" dirty="0" err="1" smtClean="0"/>
              <a:t>ama+</a:t>
            </a:r>
            <a:r>
              <a:rPr lang="en-US" sz="3600" dirty="0" err="1" smtClean="0">
                <a:solidFill>
                  <a:srgbClr val="660FE5"/>
                </a:solidFill>
              </a:rPr>
              <a:t>ba</a:t>
            </a:r>
            <a:r>
              <a:rPr lang="en-US" sz="3600" dirty="0" err="1" smtClean="0"/>
              <a:t>+</a:t>
            </a:r>
            <a:r>
              <a:rPr lang="en-US" sz="3600" dirty="0" err="1" smtClean="0">
                <a:solidFill>
                  <a:srgbClr val="00B050"/>
                </a:solidFill>
              </a:rPr>
              <a:t>s</a:t>
            </a:r>
            <a:r>
              <a:rPr lang="en-US" sz="3600" dirty="0" smtClean="0"/>
              <a:t>, </a:t>
            </a:r>
            <a:r>
              <a:rPr lang="en-US" sz="3600" dirty="0" err="1" smtClean="0"/>
              <a:t>ama+</a:t>
            </a:r>
            <a:r>
              <a:rPr lang="en-US" sz="3600" dirty="0" err="1" smtClean="0">
                <a:solidFill>
                  <a:srgbClr val="660FE5"/>
                </a:solidFill>
              </a:rPr>
              <a:t>ba</a:t>
            </a:r>
            <a:r>
              <a:rPr lang="en-US" sz="3600" dirty="0" err="1" smtClean="0"/>
              <a:t>+</a:t>
            </a:r>
            <a:r>
              <a:rPr lang="en-US" sz="3600" dirty="0" err="1" smtClean="0">
                <a:solidFill>
                  <a:srgbClr val="00B050"/>
                </a:solidFill>
              </a:rPr>
              <a:t>t</a:t>
            </a:r>
            <a:r>
              <a:rPr lang="en-US" sz="3600" dirty="0" smtClean="0"/>
              <a:t>…etc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sz="3600" dirty="0" smtClean="0"/>
              <a:t>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conjugation: </a:t>
            </a:r>
            <a:r>
              <a:rPr lang="en-US" sz="3600" dirty="0" err="1" smtClean="0"/>
              <a:t>tene+</a:t>
            </a:r>
            <a:r>
              <a:rPr lang="en-US" sz="3600" dirty="0" err="1" smtClean="0">
                <a:solidFill>
                  <a:srgbClr val="660FE5"/>
                </a:solidFill>
              </a:rPr>
              <a:t>ba</a:t>
            </a:r>
            <a:r>
              <a:rPr lang="en-US" sz="3600" dirty="0" err="1" smtClean="0"/>
              <a:t>+</a:t>
            </a:r>
            <a:r>
              <a:rPr lang="en-US" sz="3600" dirty="0" err="1" smtClean="0">
                <a:solidFill>
                  <a:srgbClr val="00B050"/>
                </a:solidFill>
              </a:rPr>
              <a:t>m</a:t>
            </a:r>
            <a:r>
              <a:rPr lang="en-US" sz="3600" dirty="0" smtClean="0"/>
              <a:t>, </a:t>
            </a:r>
            <a:r>
              <a:rPr lang="en-US" sz="3600" dirty="0" err="1" smtClean="0"/>
              <a:t>tene+</a:t>
            </a:r>
            <a:r>
              <a:rPr lang="en-US" sz="3600" dirty="0" err="1" smtClean="0">
                <a:solidFill>
                  <a:srgbClr val="660FE5"/>
                </a:solidFill>
              </a:rPr>
              <a:t>ba</a:t>
            </a:r>
            <a:r>
              <a:rPr lang="en-US" sz="3600" dirty="0" err="1" smtClean="0"/>
              <a:t>+</a:t>
            </a:r>
            <a:r>
              <a:rPr lang="en-US" sz="3600" dirty="0" err="1" smtClean="0">
                <a:solidFill>
                  <a:srgbClr val="00B050"/>
                </a:solidFill>
              </a:rPr>
              <a:t>s</a:t>
            </a:r>
            <a:r>
              <a:rPr lang="en-US" sz="3600" dirty="0" smtClean="0"/>
              <a:t>, </a:t>
            </a:r>
            <a:r>
              <a:rPr lang="en-US" sz="3600" dirty="0" err="1" smtClean="0"/>
              <a:t>tene+</a:t>
            </a:r>
            <a:r>
              <a:rPr lang="en-US" sz="3600" dirty="0" err="1" smtClean="0">
                <a:solidFill>
                  <a:srgbClr val="660FE5"/>
                </a:solidFill>
              </a:rPr>
              <a:t>ba</a:t>
            </a:r>
            <a:r>
              <a:rPr lang="en-US" sz="3600" dirty="0" err="1" smtClean="0"/>
              <a:t>+</a:t>
            </a:r>
            <a:r>
              <a:rPr lang="en-US" sz="3600" dirty="0" err="1" smtClean="0">
                <a:solidFill>
                  <a:srgbClr val="00B050"/>
                </a:solidFill>
              </a:rPr>
              <a:t>t</a:t>
            </a:r>
            <a:r>
              <a:rPr lang="en-US" sz="3600" dirty="0" smtClean="0"/>
              <a:t>…etc.</a:t>
            </a:r>
          </a:p>
          <a:p>
            <a:endParaRPr lang="en-US" sz="3600" dirty="0" smtClean="0"/>
          </a:p>
          <a:p>
            <a:r>
              <a:rPr lang="en-US" sz="3600" dirty="0" smtClean="0"/>
              <a:t>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conjugation: </a:t>
            </a:r>
            <a:r>
              <a:rPr lang="en-US" sz="3600" dirty="0" err="1" smtClean="0"/>
              <a:t>scrib-</a:t>
            </a:r>
            <a:r>
              <a:rPr lang="en-US" sz="3600" dirty="0" err="1" smtClean="0">
                <a:solidFill>
                  <a:srgbClr val="FF0000"/>
                </a:solidFill>
              </a:rPr>
              <a:t>e</a:t>
            </a:r>
            <a:r>
              <a:rPr lang="en-US" sz="3600" dirty="0" err="1" smtClean="0"/>
              <a:t>+</a:t>
            </a:r>
            <a:r>
              <a:rPr lang="en-US" sz="3600" dirty="0" err="1" smtClean="0">
                <a:solidFill>
                  <a:srgbClr val="660FE5"/>
                </a:solidFill>
              </a:rPr>
              <a:t>ba</a:t>
            </a:r>
            <a:r>
              <a:rPr lang="en-US" sz="3600" dirty="0" err="1" smtClean="0"/>
              <a:t>+</a:t>
            </a:r>
            <a:r>
              <a:rPr lang="en-US" sz="3600" dirty="0" err="1" smtClean="0">
                <a:solidFill>
                  <a:srgbClr val="00B050"/>
                </a:solidFill>
              </a:rPr>
              <a:t>m</a:t>
            </a:r>
            <a:r>
              <a:rPr lang="en-US" sz="3600" dirty="0" smtClean="0"/>
              <a:t>, </a:t>
            </a:r>
            <a:r>
              <a:rPr lang="en-US" sz="3600" dirty="0" err="1" smtClean="0"/>
              <a:t>scrib-</a:t>
            </a:r>
            <a:r>
              <a:rPr lang="en-US" sz="3600" dirty="0" err="1" smtClean="0">
                <a:solidFill>
                  <a:srgbClr val="FF0000"/>
                </a:solidFill>
              </a:rPr>
              <a:t>e</a:t>
            </a:r>
            <a:r>
              <a:rPr lang="en-US" sz="3600" dirty="0" err="1" smtClean="0"/>
              <a:t>+</a:t>
            </a:r>
            <a:r>
              <a:rPr lang="en-US" sz="3600" dirty="0" err="1" smtClean="0">
                <a:solidFill>
                  <a:srgbClr val="660FE5"/>
                </a:solidFill>
              </a:rPr>
              <a:t>ba</a:t>
            </a:r>
            <a:r>
              <a:rPr lang="en-US" sz="3600" dirty="0" err="1" smtClean="0"/>
              <a:t>+</a:t>
            </a:r>
            <a:r>
              <a:rPr lang="en-US" sz="3600" dirty="0" err="1" smtClean="0">
                <a:solidFill>
                  <a:srgbClr val="00B050"/>
                </a:solidFill>
              </a:rPr>
              <a:t>s</a:t>
            </a:r>
            <a:r>
              <a:rPr lang="en-US" sz="3600" dirty="0" smtClean="0"/>
              <a:t>, </a:t>
            </a:r>
            <a:r>
              <a:rPr lang="en-US" sz="3600" dirty="0" err="1" smtClean="0"/>
              <a:t>scrib-</a:t>
            </a:r>
            <a:r>
              <a:rPr lang="en-US" sz="3600" dirty="0" err="1" smtClean="0">
                <a:solidFill>
                  <a:srgbClr val="FF0000"/>
                </a:solidFill>
              </a:rPr>
              <a:t>e</a:t>
            </a:r>
            <a:r>
              <a:rPr lang="en-US" sz="3600" dirty="0" err="1" smtClean="0"/>
              <a:t>+</a:t>
            </a:r>
            <a:r>
              <a:rPr lang="en-US" sz="3600" dirty="0" err="1" smtClean="0">
                <a:solidFill>
                  <a:srgbClr val="660FE5"/>
                </a:solidFill>
              </a:rPr>
              <a:t>ba</a:t>
            </a:r>
            <a:r>
              <a:rPr lang="en-US" sz="3600" dirty="0" err="1" smtClean="0"/>
              <a:t>+</a:t>
            </a:r>
            <a:r>
              <a:rPr lang="en-US" sz="3600" dirty="0" err="1" smtClean="0">
                <a:solidFill>
                  <a:srgbClr val="00B050"/>
                </a:solidFill>
              </a:rPr>
              <a:t>t</a:t>
            </a:r>
            <a:r>
              <a:rPr lang="en-US" sz="3600" dirty="0" smtClean="0"/>
              <a:t>..</a:t>
            </a:r>
            <a:r>
              <a:rPr lang="en-US" sz="3600" dirty="0" err="1" smtClean="0"/>
              <a:t>etc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conjugation: </a:t>
            </a:r>
            <a:r>
              <a:rPr lang="en-US" sz="3600" dirty="0" err="1" smtClean="0"/>
              <a:t>dormi-</a:t>
            </a:r>
            <a:r>
              <a:rPr lang="en-US" sz="3600" dirty="0" err="1" smtClean="0">
                <a:solidFill>
                  <a:srgbClr val="FF0000"/>
                </a:solidFill>
              </a:rPr>
              <a:t>e</a:t>
            </a:r>
            <a:r>
              <a:rPr lang="en-US" sz="3600" dirty="0" err="1" smtClean="0"/>
              <a:t>+</a:t>
            </a:r>
            <a:r>
              <a:rPr lang="en-US" sz="3600" dirty="0" err="1" smtClean="0">
                <a:solidFill>
                  <a:srgbClr val="660FE5"/>
                </a:solidFill>
              </a:rPr>
              <a:t>ba</a:t>
            </a:r>
            <a:r>
              <a:rPr lang="en-US" sz="3600" dirty="0" err="1" smtClean="0"/>
              <a:t>+</a:t>
            </a:r>
            <a:r>
              <a:rPr lang="en-US" sz="3600" dirty="0" err="1" smtClean="0">
                <a:solidFill>
                  <a:srgbClr val="00B050"/>
                </a:solidFill>
              </a:rPr>
              <a:t>m</a:t>
            </a:r>
            <a:r>
              <a:rPr lang="en-US" sz="3600" dirty="0" smtClean="0"/>
              <a:t>, </a:t>
            </a:r>
            <a:r>
              <a:rPr lang="en-US" sz="3600" dirty="0" err="1" smtClean="0"/>
              <a:t>dormi-</a:t>
            </a:r>
            <a:r>
              <a:rPr lang="en-US" sz="3600" dirty="0" err="1" smtClean="0">
                <a:solidFill>
                  <a:srgbClr val="FF0000"/>
                </a:solidFill>
              </a:rPr>
              <a:t>e</a:t>
            </a:r>
            <a:r>
              <a:rPr lang="en-US" sz="3600" dirty="0" err="1" smtClean="0"/>
              <a:t>+</a:t>
            </a:r>
            <a:r>
              <a:rPr lang="en-US" sz="3600" dirty="0" err="1" smtClean="0">
                <a:solidFill>
                  <a:srgbClr val="660FE5"/>
                </a:solidFill>
              </a:rPr>
              <a:t>ba</a:t>
            </a:r>
            <a:r>
              <a:rPr lang="en-US" sz="3600" dirty="0" err="1" smtClean="0"/>
              <a:t>+</a:t>
            </a:r>
            <a:r>
              <a:rPr lang="en-US" sz="3600" dirty="0" err="1" smtClean="0">
                <a:solidFill>
                  <a:srgbClr val="00B050"/>
                </a:solidFill>
              </a:rPr>
              <a:t>s</a:t>
            </a:r>
            <a:r>
              <a:rPr lang="en-US" sz="3600" dirty="0" smtClean="0"/>
              <a:t>, </a:t>
            </a:r>
            <a:r>
              <a:rPr lang="en-US" sz="3600" dirty="0" err="1" smtClean="0"/>
              <a:t>dormi-</a:t>
            </a:r>
            <a:r>
              <a:rPr lang="en-US" sz="3600" dirty="0" err="1" smtClean="0">
                <a:solidFill>
                  <a:srgbClr val="FF0000"/>
                </a:solidFill>
              </a:rPr>
              <a:t>e</a:t>
            </a:r>
            <a:r>
              <a:rPr lang="en-US" sz="3600" dirty="0" err="1" smtClean="0"/>
              <a:t>+</a:t>
            </a:r>
            <a:r>
              <a:rPr lang="en-US" sz="3600" dirty="0" err="1" smtClean="0">
                <a:solidFill>
                  <a:srgbClr val="660FE5"/>
                </a:solidFill>
              </a:rPr>
              <a:t>ba</a:t>
            </a:r>
            <a:r>
              <a:rPr lang="en-US" sz="3600" dirty="0" err="1" smtClean="0"/>
              <a:t>+</a:t>
            </a:r>
            <a:r>
              <a:rPr lang="en-US" sz="3600" dirty="0" err="1" smtClean="0">
                <a:solidFill>
                  <a:srgbClr val="00B050"/>
                </a:solidFill>
              </a:rPr>
              <a:t>t</a:t>
            </a:r>
            <a:r>
              <a:rPr lang="en-US" sz="3600" dirty="0" smtClean="0"/>
              <a:t>..</a:t>
            </a:r>
          </a:p>
          <a:p>
            <a:endParaRPr lang="en-US" sz="3600" dirty="0"/>
          </a:p>
          <a:p>
            <a:r>
              <a:rPr lang="en-US" sz="3600" dirty="0" smtClean="0"/>
              <a:t>If you noticed the 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and 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conjugation inserted an </a:t>
            </a:r>
            <a:r>
              <a:rPr lang="en-US" sz="3600" dirty="0" smtClean="0">
                <a:solidFill>
                  <a:srgbClr val="FF0000"/>
                </a:solidFill>
              </a:rPr>
              <a:t>e </a:t>
            </a:r>
            <a:r>
              <a:rPr lang="en-US" sz="3600" dirty="0" smtClean="0"/>
              <a:t>between the stem and </a:t>
            </a:r>
            <a:r>
              <a:rPr lang="en-US" sz="3600" dirty="0" err="1" smtClean="0">
                <a:solidFill>
                  <a:srgbClr val="660FE5"/>
                </a:solidFill>
              </a:rPr>
              <a:t>ba</a:t>
            </a:r>
            <a:r>
              <a:rPr lang="en-US" sz="3600" dirty="0" smtClean="0"/>
              <a:t> tense indicator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3164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2847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C0099"/>
                </a:solidFill>
              </a:rPr>
              <a:t>The 3</a:t>
            </a:r>
            <a:r>
              <a:rPr lang="en-US" baseline="30000" dirty="0" smtClean="0">
                <a:solidFill>
                  <a:srgbClr val="CC0099"/>
                </a:solidFill>
              </a:rPr>
              <a:t>rd</a:t>
            </a:r>
            <a:r>
              <a:rPr lang="en-US" dirty="0" smtClean="0">
                <a:solidFill>
                  <a:srgbClr val="CC0099"/>
                </a:solidFill>
              </a:rPr>
              <a:t> principal part of a verb </a:t>
            </a:r>
            <a:br>
              <a:rPr lang="en-US" dirty="0" smtClean="0">
                <a:solidFill>
                  <a:srgbClr val="CC0099"/>
                </a:solidFill>
              </a:rPr>
            </a:br>
            <a:r>
              <a:rPr lang="en-US" dirty="0" smtClean="0">
                <a:solidFill>
                  <a:srgbClr val="CC0099"/>
                </a:solidFill>
              </a:rPr>
              <a:t>perfect (past)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amav-</a:t>
            </a:r>
            <a:r>
              <a:rPr lang="en-US" sz="8000" dirty="0" err="1" smtClean="0"/>
              <a:t>i</a:t>
            </a:r>
            <a:endParaRPr lang="en-US" sz="8000" dirty="0" smtClean="0"/>
          </a:p>
          <a:p>
            <a:r>
              <a:rPr lang="en-US" sz="3600" dirty="0" smtClean="0"/>
              <a:t>               stem    +    ending</a:t>
            </a:r>
          </a:p>
        </p:txBody>
      </p:sp>
    </p:spTree>
    <p:extLst>
      <p:ext uri="{BB962C8B-B14F-4D97-AF65-F5344CB8AC3E}">
        <p14:creationId xmlns:p14="http://schemas.microsoft.com/office/powerpoint/2010/main" val="423502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964" y="365125"/>
            <a:ext cx="11159836" cy="1325563"/>
          </a:xfrm>
        </p:spPr>
        <p:txBody>
          <a:bodyPr/>
          <a:lstStyle/>
          <a:p>
            <a:r>
              <a:rPr lang="en-US" dirty="0" smtClean="0"/>
              <a:t>Possible stems endings on: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– s, u, v, x, long vowel, reduplication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964" y="1825625"/>
            <a:ext cx="11159836" cy="4843030"/>
          </a:xfrm>
        </p:spPr>
        <p:txBody>
          <a:bodyPr/>
          <a:lstStyle/>
          <a:p>
            <a:r>
              <a:rPr lang="en-US" dirty="0" err="1" smtClean="0"/>
              <a:t>scribo</a:t>
            </a:r>
            <a:r>
              <a:rPr lang="en-US" dirty="0" smtClean="0"/>
              <a:t>, </a:t>
            </a:r>
            <a:r>
              <a:rPr lang="en-US" dirty="0" err="1" smtClean="0"/>
              <a:t>scrib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ĕ</a:t>
            </a:r>
            <a:r>
              <a:rPr lang="en-US" dirty="0" err="1" smtClean="0"/>
              <a:t>re</a:t>
            </a:r>
            <a:r>
              <a:rPr lang="en-US" dirty="0" smtClean="0"/>
              <a:t>, </a:t>
            </a:r>
            <a:r>
              <a:rPr lang="en-US" sz="4800" dirty="0" err="1" smtClean="0"/>
              <a:t>scrip</a:t>
            </a:r>
            <a:r>
              <a:rPr lang="en-US" sz="4800" dirty="0" err="1" smtClean="0">
                <a:solidFill>
                  <a:srgbClr val="FF0000"/>
                </a:solidFill>
              </a:rPr>
              <a:t>s</a:t>
            </a:r>
            <a:r>
              <a:rPr lang="en-US" sz="4800" dirty="0" err="1" smtClean="0"/>
              <a:t>i</a:t>
            </a:r>
            <a:r>
              <a:rPr lang="en-US" sz="4800" dirty="0" smtClean="0"/>
              <a:t>          </a:t>
            </a:r>
            <a:r>
              <a:rPr lang="en-US" dirty="0" err="1" smtClean="0"/>
              <a:t>ostendo</a:t>
            </a:r>
            <a:r>
              <a:rPr lang="en-US" dirty="0" smtClean="0"/>
              <a:t>, </a:t>
            </a:r>
            <a:r>
              <a:rPr lang="en-US" dirty="0" err="1" smtClean="0"/>
              <a:t>ostend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ĕ</a:t>
            </a:r>
            <a:r>
              <a:rPr lang="en-US" dirty="0" err="1" smtClean="0"/>
              <a:t>re</a:t>
            </a:r>
            <a:r>
              <a:rPr lang="en-US" dirty="0" smtClean="0"/>
              <a:t>, </a:t>
            </a:r>
            <a:r>
              <a:rPr lang="en-US" sz="4800" dirty="0" err="1" smtClean="0"/>
              <a:t>ostend</a:t>
            </a:r>
            <a:r>
              <a:rPr lang="en-US" sz="4800" dirty="0" err="1" smtClean="0">
                <a:solidFill>
                  <a:srgbClr val="FF0000"/>
                </a:solidFill>
              </a:rPr>
              <a:t>ī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    </a:t>
            </a:r>
          </a:p>
          <a:p>
            <a:r>
              <a:rPr lang="en-US" dirty="0" err="1" smtClean="0"/>
              <a:t>teneo</a:t>
            </a:r>
            <a:r>
              <a:rPr lang="en-US" dirty="0" smtClean="0"/>
              <a:t>, </a:t>
            </a:r>
            <a:r>
              <a:rPr lang="en-US" dirty="0" err="1" smtClean="0"/>
              <a:t>tenēre</a:t>
            </a:r>
            <a:r>
              <a:rPr lang="en-US" dirty="0" smtClean="0"/>
              <a:t>,</a:t>
            </a:r>
            <a:r>
              <a:rPr lang="en-US" sz="4800" dirty="0" smtClean="0"/>
              <a:t> </a:t>
            </a:r>
            <a:r>
              <a:rPr lang="en-US" sz="4800" dirty="0" err="1" smtClean="0"/>
              <a:t>ten</a:t>
            </a:r>
            <a:r>
              <a:rPr lang="en-US" sz="4800" dirty="0" err="1" smtClean="0">
                <a:solidFill>
                  <a:srgbClr val="FF0000"/>
                </a:solidFill>
              </a:rPr>
              <a:t>u</a:t>
            </a:r>
            <a:r>
              <a:rPr lang="en-US" sz="4800" dirty="0" err="1" smtClean="0"/>
              <a:t>i</a:t>
            </a:r>
            <a:r>
              <a:rPr lang="en-US" sz="4800" dirty="0" smtClean="0"/>
              <a:t>              </a:t>
            </a:r>
            <a:r>
              <a:rPr lang="en-US" dirty="0" smtClean="0"/>
              <a:t>do, </a:t>
            </a:r>
            <a:r>
              <a:rPr lang="en-US" dirty="0" err="1" smtClean="0"/>
              <a:t>d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ā</a:t>
            </a:r>
            <a:r>
              <a:rPr lang="en-US" dirty="0" err="1" smtClean="0"/>
              <a:t>re</a:t>
            </a:r>
            <a:r>
              <a:rPr lang="en-US" dirty="0" smtClean="0"/>
              <a:t>, </a:t>
            </a:r>
            <a:r>
              <a:rPr lang="en-US" sz="4800" dirty="0" err="1" smtClean="0">
                <a:solidFill>
                  <a:srgbClr val="FF0000"/>
                </a:solidFill>
              </a:rPr>
              <a:t>ded</a:t>
            </a:r>
            <a:r>
              <a:rPr lang="en-US" sz="4800" dirty="0" err="1" smtClean="0"/>
              <a:t>i</a:t>
            </a:r>
            <a:endParaRPr lang="en-US" sz="4800" dirty="0" smtClean="0"/>
          </a:p>
          <a:p>
            <a:r>
              <a:rPr lang="en-US" dirty="0" err="1" smtClean="0"/>
              <a:t>amo</a:t>
            </a:r>
            <a:r>
              <a:rPr lang="en-US" dirty="0" smtClean="0"/>
              <a:t>, </a:t>
            </a:r>
            <a:r>
              <a:rPr lang="en-US" dirty="0" err="1" smtClean="0"/>
              <a:t>am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ā</a:t>
            </a:r>
            <a:r>
              <a:rPr lang="en-US" dirty="0" err="1" smtClean="0"/>
              <a:t>re</a:t>
            </a:r>
            <a:r>
              <a:rPr lang="en-US" dirty="0" smtClean="0"/>
              <a:t>,</a:t>
            </a:r>
            <a:r>
              <a:rPr lang="en-US" sz="4800" dirty="0" smtClean="0"/>
              <a:t> </a:t>
            </a:r>
            <a:r>
              <a:rPr lang="en-US" sz="4800" dirty="0" err="1" smtClean="0"/>
              <a:t>ama</a:t>
            </a:r>
            <a:r>
              <a:rPr lang="en-US" sz="4800" dirty="0" err="1" smtClean="0">
                <a:solidFill>
                  <a:srgbClr val="FF0000"/>
                </a:solidFill>
              </a:rPr>
              <a:t>v</a:t>
            </a:r>
            <a:r>
              <a:rPr lang="en-US" sz="4800" dirty="0" err="1" smtClean="0"/>
              <a:t>i</a:t>
            </a:r>
            <a:r>
              <a:rPr lang="en-US" sz="4800" dirty="0" smtClean="0"/>
              <a:t>              </a:t>
            </a:r>
            <a:r>
              <a:rPr lang="en-US" dirty="0" err="1" smtClean="0"/>
              <a:t>curro</a:t>
            </a:r>
            <a:r>
              <a:rPr lang="en-US" dirty="0" smtClean="0"/>
              <a:t>, </a:t>
            </a:r>
            <a:r>
              <a:rPr lang="en-US" dirty="0" err="1" smtClean="0"/>
              <a:t>curr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ĕ</a:t>
            </a:r>
            <a:r>
              <a:rPr lang="en-US" dirty="0" err="1" smtClean="0"/>
              <a:t>re</a:t>
            </a:r>
            <a:r>
              <a:rPr lang="en-US" dirty="0" smtClean="0"/>
              <a:t>, </a:t>
            </a:r>
            <a:r>
              <a:rPr lang="en-US" sz="4800" dirty="0" err="1" smtClean="0">
                <a:solidFill>
                  <a:srgbClr val="FF0000"/>
                </a:solidFill>
              </a:rPr>
              <a:t>cucu</a:t>
            </a:r>
            <a:r>
              <a:rPr lang="en-US" sz="4800" dirty="0" err="1" smtClean="0"/>
              <a:t>rri</a:t>
            </a:r>
            <a:endParaRPr lang="en-US" sz="4800" dirty="0" smtClean="0"/>
          </a:p>
          <a:p>
            <a:r>
              <a:rPr lang="en-US" dirty="0" err="1" smtClean="0"/>
              <a:t>dormio</a:t>
            </a:r>
            <a:r>
              <a:rPr lang="en-US" dirty="0" smtClean="0"/>
              <a:t>, </a:t>
            </a:r>
            <a:r>
              <a:rPr lang="en-US" dirty="0" err="1" smtClean="0"/>
              <a:t>dormīre</a:t>
            </a:r>
            <a:r>
              <a:rPr lang="en-US" dirty="0" smtClean="0"/>
              <a:t>, </a:t>
            </a:r>
            <a:r>
              <a:rPr lang="en-US" sz="4800" dirty="0" err="1" smtClean="0"/>
              <a:t>dormi</a:t>
            </a:r>
            <a:r>
              <a:rPr lang="en-US" sz="4800" dirty="0" err="1" smtClean="0">
                <a:solidFill>
                  <a:srgbClr val="FF0000"/>
                </a:solidFill>
              </a:rPr>
              <a:t>v</a:t>
            </a:r>
            <a:r>
              <a:rPr lang="en-US" sz="4800" dirty="0" err="1" smtClean="0"/>
              <a:t>i</a:t>
            </a:r>
            <a:endParaRPr lang="en-US" sz="4800" dirty="0" smtClean="0"/>
          </a:p>
          <a:p>
            <a:r>
              <a:rPr lang="en-US" dirty="0" err="1" smtClean="0"/>
              <a:t>traho</a:t>
            </a:r>
            <a:r>
              <a:rPr lang="en-US" dirty="0" smtClean="0"/>
              <a:t>, </a:t>
            </a:r>
            <a:r>
              <a:rPr lang="en-US" dirty="0" err="1" smtClean="0"/>
              <a:t>trah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ĕ</a:t>
            </a:r>
            <a:r>
              <a:rPr lang="en-US" dirty="0" err="1" smtClean="0"/>
              <a:t>re</a:t>
            </a:r>
            <a:r>
              <a:rPr lang="en-US" sz="4800" dirty="0" smtClean="0"/>
              <a:t>, </a:t>
            </a:r>
            <a:r>
              <a:rPr lang="en-US" sz="4800" dirty="0" err="1" smtClean="0"/>
              <a:t>tra</a:t>
            </a:r>
            <a:r>
              <a:rPr lang="en-US" sz="4800" dirty="0" err="1" smtClean="0">
                <a:solidFill>
                  <a:srgbClr val="FF0000"/>
                </a:solidFill>
              </a:rPr>
              <a:t>x</a:t>
            </a:r>
            <a:r>
              <a:rPr lang="en-US" sz="4800" dirty="0" err="1" smtClean="0"/>
              <a:t>i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9760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Perfect tense endings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SINGULAR                                                          PLURAL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– </a:t>
            </a:r>
            <a:r>
              <a:rPr lang="en-US" sz="3600" dirty="0" err="1" smtClean="0">
                <a:solidFill>
                  <a:srgbClr val="660FE5"/>
                </a:solidFill>
              </a:rPr>
              <a:t>i</a:t>
            </a:r>
            <a:r>
              <a:rPr lang="en-US" sz="3600" dirty="0" smtClean="0">
                <a:solidFill>
                  <a:srgbClr val="660FE5"/>
                </a:solidFill>
              </a:rPr>
              <a:t> </a:t>
            </a:r>
            <a:r>
              <a:rPr lang="en-US" sz="3600" dirty="0" smtClean="0"/>
              <a:t>    </a:t>
            </a:r>
            <a:r>
              <a:rPr lang="en-US" dirty="0" smtClean="0"/>
              <a:t>I</a:t>
            </a:r>
            <a:r>
              <a:rPr lang="en-US" sz="3600" dirty="0" smtClean="0"/>
              <a:t>                                    1. </a:t>
            </a:r>
            <a:r>
              <a:rPr lang="en-US" sz="3600" dirty="0" smtClean="0"/>
              <a:t>–</a:t>
            </a:r>
            <a:r>
              <a:rPr lang="en-US" sz="3600" dirty="0" err="1" smtClean="0">
                <a:solidFill>
                  <a:srgbClr val="660FE5"/>
                </a:solidFill>
              </a:rPr>
              <a:t>imus</a:t>
            </a:r>
            <a:r>
              <a:rPr lang="en-US" sz="3600" dirty="0" smtClean="0"/>
              <a:t>       </a:t>
            </a:r>
            <a:r>
              <a:rPr lang="en-US" dirty="0" smtClean="0"/>
              <a:t>we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- </a:t>
            </a:r>
            <a:r>
              <a:rPr lang="en-US" sz="3600" dirty="0" err="1" smtClean="0">
                <a:solidFill>
                  <a:srgbClr val="660FE5"/>
                </a:solidFill>
              </a:rPr>
              <a:t>isti</a:t>
            </a:r>
            <a:r>
              <a:rPr lang="en-US" sz="3600" dirty="0" smtClean="0"/>
              <a:t>      </a:t>
            </a:r>
            <a:r>
              <a:rPr lang="en-US" dirty="0" smtClean="0"/>
              <a:t>you </a:t>
            </a:r>
            <a:r>
              <a:rPr lang="en-US" sz="3600" dirty="0" smtClean="0"/>
              <a:t>                          2. – </a:t>
            </a:r>
            <a:r>
              <a:rPr lang="en-US" sz="3600" dirty="0" err="1" smtClean="0">
                <a:solidFill>
                  <a:srgbClr val="660FE5"/>
                </a:solidFill>
              </a:rPr>
              <a:t>istis</a:t>
            </a:r>
            <a:r>
              <a:rPr lang="en-US" sz="3600" dirty="0" smtClean="0"/>
              <a:t>       </a:t>
            </a:r>
            <a:r>
              <a:rPr lang="en-US" dirty="0" smtClean="0"/>
              <a:t>you all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- </a:t>
            </a:r>
            <a:r>
              <a:rPr lang="en-US" sz="3600" dirty="0" smtClean="0">
                <a:solidFill>
                  <a:srgbClr val="660FE5"/>
                </a:solidFill>
              </a:rPr>
              <a:t>it </a:t>
            </a:r>
            <a:r>
              <a:rPr lang="en-US" sz="3600" dirty="0" smtClean="0"/>
              <a:t>       </a:t>
            </a:r>
            <a:r>
              <a:rPr lang="en-US" dirty="0" smtClean="0"/>
              <a:t>he, she, it                        </a:t>
            </a:r>
            <a:r>
              <a:rPr lang="en-US" sz="3600" dirty="0" smtClean="0"/>
              <a:t>3. – </a:t>
            </a:r>
            <a:r>
              <a:rPr lang="en-US" sz="3600" dirty="0" err="1" smtClean="0">
                <a:solidFill>
                  <a:srgbClr val="660FE5"/>
                </a:solidFill>
              </a:rPr>
              <a:t>ĕrunt</a:t>
            </a:r>
            <a:r>
              <a:rPr lang="en-US" sz="3600" dirty="0" smtClean="0"/>
              <a:t>    </a:t>
            </a:r>
            <a:r>
              <a:rPr lang="en-US" dirty="0" smtClean="0"/>
              <a:t>they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4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 </a:t>
            </a:r>
            <a:r>
              <a:rPr lang="en-US" dirty="0"/>
              <a:t>We learned 2 stems in LATIN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91" y="1825625"/>
            <a:ext cx="12238182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PRESENT stem                                                         PERFECT stem</a:t>
            </a:r>
          </a:p>
          <a:p>
            <a:pPr marL="0" indent="0">
              <a:buNone/>
            </a:pPr>
            <a:r>
              <a:rPr lang="en-US" sz="1600" dirty="0" smtClean="0"/>
              <a:t>              (found in INFINITIVE- 2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principal part</a:t>
            </a:r>
            <a:r>
              <a:rPr lang="en-US" sz="1800" dirty="0" smtClean="0"/>
              <a:t>)                                                                                (</a:t>
            </a:r>
            <a:r>
              <a:rPr lang="en-US" sz="1800" dirty="0"/>
              <a:t>3</a:t>
            </a:r>
            <a:r>
              <a:rPr lang="en-US" sz="1800" baseline="30000" dirty="0"/>
              <a:t>rd</a:t>
            </a:r>
            <a:r>
              <a:rPr lang="en-US" sz="1800" dirty="0"/>
              <a:t> principal part)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 smtClean="0"/>
              <a:t>                    makes                                                                                   </a:t>
            </a:r>
            <a:r>
              <a:rPr lang="en-US" dirty="0" err="1" smtClean="0"/>
              <a:t>makes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present tense       imperfect tense                                        perfect tense</a:t>
            </a:r>
          </a:p>
        </p:txBody>
      </p:sp>
      <p:sp>
        <p:nvSpPr>
          <p:cNvPr id="4" name="Down Arrow 3"/>
          <p:cNvSpPr/>
          <p:nvPr/>
        </p:nvSpPr>
        <p:spPr>
          <a:xfrm>
            <a:off x="921812" y="283783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8797636" y="275276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3274706" y="283783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3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PRESENT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to make it?</a:t>
            </a:r>
          </a:p>
          <a:p>
            <a:r>
              <a:rPr lang="en-US" sz="3600" dirty="0" smtClean="0"/>
              <a:t>TAKE the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PRINCIPAL PART- </a:t>
            </a:r>
            <a:r>
              <a:rPr lang="en-US" sz="3600" dirty="0" smtClean="0">
                <a:solidFill>
                  <a:srgbClr val="FF0000"/>
                </a:solidFill>
              </a:rPr>
              <a:t>INFINITIVE 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take off the  RE ending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add the personal endings: -O, -S, -T, -MUS, -TIS, -NT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51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091" y="365125"/>
            <a:ext cx="11693236" cy="1325563"/>
          </a:xfrm>
        </p:spPr>
        <p:txBody>
          <a:bodyPr/>
          <a:lstStyle/>
          <a:p>
            <a:r>
              <a:rPr lang="en-US" dirty="0" smtClean="0"/>
              <a:t>Each conjugation family will have a different 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1" y="1825624"/>
            <a:ext cx="11076709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Conjugations                               Stems</a:t>
            </a:r>
          </a:p>
          <a:p>
            <a:pPr marL="0" indent="0">
              <a:buNone/>
            </a:pPr>
            <a:r>
              <a:rPr lang="en-US" sz="4400" dirty="0" smtClean="0"/>
              <a:t>1</a:t>
            </a:r>
            <a:r>
              <a:rPr lang="en-US" sz="4400" baseline="30000" dirty="0" smtClean="0"/>
              <a:t>st</a:t>
            </a:r>
            <a:r>
              <a:rPr lang="en-US" sz="4400" dirty="0" smtClean="0"/>
              <a:t> AMĀ</a:t>
            </a:r>
            <a:r>
              <a:rPr lang="en-US" sz="4400" dirty="0" smtClean="0">
                <a:solidFill>
                  <a:srgbClr val="FF0000"/>
                </a:solidFill>
              </a:rPr>
              <a:t>RE                                    </a:t>
            </a:r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AMĀ</a:t>
            </a:r>
            <a:r>
              <a:rPr lang="en-US" sz="4400" dirty="0" smtClean="0"/>
              <a:t>-</a:t>
            </a:r>
          </a:p>
          <a:p>
            <a:pPr marL="0" indent="0">
              <a:buNone/>
            </a:pPr>
            <a:r>
              <a:rPr lang="en-US" sz="4400" dirty="0" smtClean="0"/>
              <a:t>2</a:t>
            </a:r>
            <a:r>
              <a:rPr lang="en-US" sz="4400" baseline="30000" dirty="0" smtClean="0"/>
              <a:t>nd</a:t>
            </a:r>
            <a:r>
              <a:rPr lang="en-US" sz="4400" dirty="0" smtClean="0"/>
              <a:t> TENĒ</a:t>
            </a:r>
            <a:r>
              <a:rPr lang="en-US" sz="4400" dirty="0" smtClean="0">
                <a:solidFill>
                  <a:srgbClr val="FF0000"/>
                </a:solidFill>
              </a:rPr>
              <a:t>RE                                  </a:t>
            </a:r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TENĒ</a:t>
            </a:r>
            <a:r>
              <a:rPr lang="en-US" sz="4400" dirty="0" smtClean="0"/>
              <a:t>-</a:t>
            </a:r>
          </a:p>
          <a:p>
            <a:pPr marL="0" indent="0">
              <a:buNone/>
            </a:pPr>
            <a:r>
              <a:rPr lang="en-US" sz="4400" dirty="0" smtClean="0"/>
              <a:t>3</a:t>
            </a:r>
            <a:r>
              <a:rPr lang="en-US" sz="4400" baseline="30000" dirty="0" smtClean="0"/>
              <a:t>rd</a:t>
            </a:r>
            <a:r>
              <a:rPr lang="en-US" sz="4400" dirty="0" smtClean="0"/>
              <a:t> SCRIB</a:t>
            </a:r>
            <a:r>
              <a:rPr lang="en-US" sz="4400" dirty="0" smtClean="0">
                <a:solidFill>
                  <a:srgbClr val="00B0F0"/>
                </a:solidFill>
              </a:rPr>
              <a:t>Ĕ</a:t>
            </a:r>
            <a:r>
              <a:rPr lang="en-US" sz="4400" dirty="0" smtClean="0">
                <a:solidFill>
                  <a:srgbClr val="FF0000"/>
                </a:solidFill>
              </a:rPr>
              <a:t>RE                                </a:t>
            </a:r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SCRIB</a:t>
            </a:r>
            <a:r>
              <a:rPr lang="en-US" sz="4400" dirty="0" smtClean="0"/>
              <a:t>-</a:t>
            </a:r>
          </a:p>
          <a:p>
            <a:pPr marL="0" indent="0">
              <a:buNone/>
            </a:pPr>
            <a:r>
              <a:rPr lang="en-US" sz="4400" dirty="0" smtClean="0"/>
              <a:t>4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DORMĪ</a:t>
            </a:r>
            <a:r>
              <a:rPr lang="en-US" sz="4400" dirty="0" smtClean="0">
                <a:solidFill>
                  <a:srgbClr val="FF0000"/>
                </a:solidFill>
              </a:rPr>
              <a:t>RE                                </a:t>
            </a:r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DORMĪ</a:t>
            </a:r>
            <a:r>
              <a:rPr lang="en-US" sz="4400" dirty="0" smtClean="0"/>
              <a:t>-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STEM IS CALLED- </a:t>
            </a:r>
            <a:r>
              <a:rPr lang="en-US" dirty="0" smtClean="0">
                <a:solidFill>
                  <a:srgbClr val="FF0000"/>
                </a:solidFill>
              </a:rPr>
              <a:t>THE PRESENT STEM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65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PRESENT TENSE OF 4 CONJUGATIONS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01218" cy="4351338"/>
          </a:xfrm>
        </p:spPr>
        <p:txBody>
          <a:bodyPr>
            <a:normAutofit/>
          </a:bodyPr>
          <a:lstStyle/>
          <a:p>
            <a:r>
              <a:rPr lang="en-US" sz="7200" dirty="0" smtClean="0"/>
              <a:t>1</a:t>
            </a:r>
            <a:r>
              <a:rPr lang="en-US" sz="7200" baseline="30000" dirty="0" smtClean="0"/>
              <a:t>st</a:t>
            </a:r>
            <a:r>
              <a:rPr lang="en-US" sz="7200" dirty="0" smtClean="0"/>
              <a:t>            AMĀ –RE</a:t>
            </a:r>
          </a:p>
          <a:p>
            <a:endParaRPr lang="en-US" sz="7200" dirty="0"/>
          </a:p>
          <a:p>
            <a:r>
              <a:rPr lang="en-US" sz="7200" dirty="0" smtClean="0"/>
              <a:t>+ add the personal endings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96771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                              Verb </a:t>
            </a:r>
            <a:r>
              <a:rPr lang="en-US" altLang="en-US" dirty="0" smtClean="0"/>
              <a:t>Endings</a:t>
            </a:r>
          </a:p>
        </p:txBody>
      </p:sp>
      <p:graphicFrame>
        <p:nvGraphicFramePr>
          <p:cNvPr id="3111" name="Group 39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5155073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317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Singular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Plural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09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4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-o/m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(ego)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-mus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(we)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09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4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(tu)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-tis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(you all)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09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4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endParaRPr kumimoji="0" lang="en-US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(he/she/it)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(they)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33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AMĀ-RE</a:t>
            </a:r>
            <a:endParaRPr lang="en-US" altLang="en-US" dirty="0" smtClean="0"/>
          </a:p>
        </p:txBody>
      </p:sp>
      <p:graphicFrame>
        <p:nvGraphicFramePr>
          <p:cNvPr id="14369" name="Group 3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193327"/>
              </p:ext>
            </p:extLst>
          </p:nvPr>
        </p:nvGraphicFramePr>
        <p:xfrm>
          <a:off x="1981200" y="1600200"/>
          <a:ext cx="8229600" cy="4945062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320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Singular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Plural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1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4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</a:t>
                      </a:r>
                      <a:r>
                        <a:rPr kumimoji="0" lang="en-US" sz="4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en-US" sz="4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ama</a:t>
                      </a:r>
                      <a:r>
                        <a:rPr kumimoji="0" lang="en-US" sz="4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mus</a:t>
                      </a:r>
                      <a:endParaRPr kumimoji="0" lang="en-US" sz="4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0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4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ama</a:t>
                      </a:r>
                      <a:r>
                        <a:rPr kumimoji="0" lang="en-US" sz="4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en-US" sz="4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ama</a:t>
                      </a:r>
                      <a:r>
                        <a:rPr kumimoji="0" lang="en-US" sz="4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tis</a:t>
                      </a:r>
                      <a:endParaRPr kumimoji="0" lang="en-US" sz="4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1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4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endParaRPr kumimoji="0" lang="en-US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ama</a:t>
                      </a:r>
                      <a:r>
                        <a:rPr kumimoji="0" lang="en-US" sz="4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4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ama</a:t>
                      </a:r>
                      <a:r>
                        <a:rPr kumimoji="0" lang="en-US" sz="4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nt</a:t>
                      </a:r>
                      <a:endParaRPr kumimoji="0" lang="en-US" sz="4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89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 TENĒ-RE</a:t>
            </a:r>
            <a:endParaRPr lang="en-US" altLang="en-US" dirty="0" smtClean="0"/>
          </a:p>
        </p:txBody>
      </p:sp>
      <p:graphicFrame>
        <p:nvGraphicFramePr>
          <p:cNvPr id="14369" name="Group 3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3122071"/>
              </p:ext>
            </p:extLst>
          </p:nvPr>
        </p:nvGraphicFramePr>
        <p:xfrm>
          <a:off x="1981200" y="1600200"/>
          <a:ext cx="8229600" cy="4945062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320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Singular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Plural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1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4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tene</a:t>
                      </a:r>
                      <a:r>
                        <a:rPr kumimoji="0" lang="en-US" sz="4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en-US" sz="4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tene</a:t>
                      </a:r>
                      <a:r>
                        <a:rPr kumimoji="0" lang="en-US" sz="4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mus</a:t>
                      </a:r>
                      <a:endParaRPr kumimoji="0" lang="en-US" sz="4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0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4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tene</a:t>
                      </a:r>
                      <a:r>
                        <a:rPr kumimoji="0" lang="en-US" sz="4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en-US" sz="4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tene</a:t>
                      </a:r>
                      <a:r>
                        <a:rPr kumimoji="0" lang="en-US" sz="4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tis</a:t>
                      </a:r>
                      <a:endParaRPr kumimoji="0" lang="en-US" sz="4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1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4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endParaRPr kumimoji="0" lang="en-US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tene</a:t>
                      </a:r>
                      <a:r>
                        <a:rPr kumimoji="0" lang="en-US" sz="4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4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tene</a:t>
                      </a:r>
                      <a:r>
                        <a:rPr kumimoji="0" lang="en-US" sz="4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nt</a:t>
                      </a:r>
                      <a:endParaRPr kumimoji="0" lang="en-US" sz="4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80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 SCRIBĔ-RE</a:t>
            </a:r>
            <a:endParaRPr lang="en-US" altLang="en-US" dirty="0" smtClean="0"/>
          </a:p>
        </p:txBody>
      </p:sp>
      <p:graphicFrame>
        <p:nvGraphicFramePr>
          <p:cNvPr id="14369" name="Group 3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0456806"/>
              </p:ext>
            </p:extLst>
          </p:nvPr>
        </p:nvGraphicFramePr>
        <p:xfrm>
          <a:off x="1981198" y="1600200"/>
          <a:ext cx="8917710" cy="4945062"/>
        </p:xfrm>
        <a:graphic>
          <a:graphicData uri="http://schemas.openxmlformats.org/drawingml/2006/table">
            <a:tbl>
              <a:tblPr/>
              <a:tblGrid>
                <a:gridCol w="2972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2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2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320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Singular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Plural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1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4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scrib</a:t>
                      </a:r>
                      <a:r>
                        <a:rPr kumimoji="0" lang="en-US" sz="4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en-US" sz="4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scrib-i-</a:t>
                      </a:r>
                      <a:r>
                        <a:rPr kumimoji="0" lang="en-US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mus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0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4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scrib</a:t>
                      </a:r>
                      <a:r>
                        <a:rPr kumimoji="0" lang="en-US" sz="4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4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4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4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en-US" sz="4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scrib</a:t>
                      </a:r>
                      <a:r>
                        <a:rPr kumimoji="0" lang="en-US" sz="4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4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4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4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tis</a:t>
                      </a:r>
                      <a:endParaRPr kumimoji="0" lang="en-US" sz="4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1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4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endParaRPr kumimoji="0" lang="en-US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scrib</a:t>
                      </a:r>
                      <a:r>
                        <a:rPr kumimoji="0" lang="en-US" sz="4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4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4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4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4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scrib</a:t>
                      </a:r>
                      <a:r>
                        <a:rPr kumimoji="0" lang="en-US" sz="4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-u-</a:t>
                      </a:r>
                      <a:r>
                        <a:rPr kumimoji="0" lang="en-US" sz="4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nt</a:t>
                      </a:r>
                      <a:endParaRPr kumimoji="0" lang="en-US" sz="4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18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4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 DORMĪ-RE</a:t>
            </a:r>
            <a:endParaRPr lang="en-US" altLang="en-US" dirty="0" smtClean="0"/>
          </a:p>
        </p:txBody>
      </p:sp>
      <p:graphicFrame>
        <p:nvGraphicFramePr>
          <p:cNvPr id="14369" name="Group 3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6680301"/>
              </p:ext>
            </p:extLst>
          </p:nvPr>
        </p:nvGraphicFramePr>
        <p:xfrm>
          <a:off x="1981200" y="1600200"/>
          <a:ext cx="8668326" cy="4945062"/>
        </p:xfrm>
        <a:graphic>
          <a:graphicData uri="http://schemas.openxmlformats.org/drawingml/2006/table">
            <a:tbl>
              <a:tblPr/>
              <a:tblGrid>
                <a:gridCol w="288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9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94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320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Singular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Plural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1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4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dormi</a:t>
                      </a:r>
                      <a:r>
                        <a:rPr kumimoji="0" lang="en-US" sz="4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en-US" sz="4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dormi</a:t>
                      </a:r>
                      <a:r>
                        <a:rPr kumimoji="0" lang="en-US" sz="4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mus</a:t>
                      </a:r>
                      <a:endParaRPr kumimoji="0" lang="en-US" sz="4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0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4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dormi</a:t>
                      </a:r>
                      <a:r>
                        <a:rPr kumimoji="0" lang="en-US" sz="4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en-US" sz="4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dormi</a:t>
                      </a:r>
                      <a:r>
                        <a:rPr kumimoji="0" lang="en-US" sz="4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tis</a:t>
                      </a:r>
                      <a:endParaRPr kumimoji="0" lang="en-US" sz="4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1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4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endParaRPr kumimoji="0" lang="en-US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dormi</a:t>
                      </a:r>
                      <a:r>
                        <a:rPr kumimoji="0" lang="en-US" sz="4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4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dormiu</a:t>
                      </a:r>
                      <a:r>
                        <a:rPr kumimoji="0" lang="en-US" sz="4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nt</a:t>
                      </a:r>
                      <a:endParaRPr kumimoji="0" lang="en-US" sz="4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01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431</Words>
  <Application>Microsoft Office PowerPoint</Application>
  <PresentationFormat>Widescreen</PresentationFormat>
  <Paragraphs>124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Default Design</vt:lpstr>
      <vt:lpstr>      Verbs are listed in a dictionary like this</vt:lpstr>
      <vt:lpstr>                               PRESENT TENSE</vt:lpstr>
      <vt:lpstr>Each conjugation family will have a different stem</vt:lpstr>
      <vt:lpstr>        PRESENT TENSE OF 4 CONJUGATIONS</vt:lpstr>
      <vt:lpstr>                              Verb Endings</vt:lpstr>
      <vt:lpstr>AMĀ-RE</vt:lpstr>
      <vt:lpstr>2nd TENĒ-RE</vt:lpstr>
      <vt:lpstr>3rd  SCRIBĔ-RE</vt:lpstr>
      <vt:lpstr>4th  DORMĪ-RE</vt:lpstr>
      <vt:lpstr>                      IMPERFECT TENSE</vt:lpstr>
      <vt:lpstr>Examples: </vt:lpstr>
      <vt:lpstr>The 3rd principal part of a verb  perfect (past)</vt:lpstr>
      <vt:lpstr>Possible stems endings on:  – s, u, v, x, long vowel, reduplication</vt:lpstr>
      <vt:lpstr>                    Perfect tense endings</vt:lpstr>
      <vt:lpstr>Conclusion: We learned 2 stems in LATIN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Verbs are listed in a dictionary like this</dc:title>
  <dc:creator>Suzana Antolic-Soban</dc:creator>
  <cp:lastModifiedBy>Suzana Antolic-Soban</cp:lastModifiedBy>
  <cp:revision>21</cp:revision>
  <dcterms:created xsi:type="dcterms:W3CDTF">2018-03-08T14:07:43Z</dcterms:created>
  <dcterms:modified xsi:type="dcterms:W3CDTF">2018-08-16T15:49:42Z</dcterms:modified>
</cp:coreProperties>
</file>