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195370"/>
          </a:xfrm>
        </p:spPr>
        <p:txBody>
          <a:bodyPr/>
          <a:lstStyle/>
          <a:p>
            <a:r>
              <a:rPr lang="en-US" dirty="0"/>
              <a:t>SUBJUNCTIVE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74473"/>
            <a:ext cx="9254836" cy="2010173"/>
          </a:xfrm>
        </p:spPr>
        <p:txBody>
          <a:bodyPr>
            <a:normAutofit/>
          </a:bodyPr>
          <a:lstStyle/>
          <a:p>
            <a:r>
              <a:rPr lang="en-US" sz="2800" dirty="0" err="1"/>
              <a:t>subiungo</a:t>
            </a:r>
            <a:r>
              <a:rPr lang="en-US" sz="2800" dirty="0"/>
              <a:t>, </a:t>
            </a:r>
            <a:r>
              <a:rPr lang="en-US" sz="2800" dirty="0" err="1"/>
              <a:t>subiungere</a:t>
            </a:r>
            <a:r>
              <a:rPr lang="en-US" sz="2800" dirty="0"/>
              <a:t>, </a:t>
            </a:r>
            <a:r>
              <a:rPr lang="en-US" sz="2800" dirty="0" err="1"/>
              <a:t>subiunxi</a:t>
            </a:r>
            <a:r>
              <a:rPr lang="en-US" sz="2800" dirty="0"/>
              <a:t>, </a:t>
            </a:r>
            <a:r>
              <a:rPr lang="en-US" sz="2800" dirty="0" err="1"/>
              <a:t>subiunctus</a:t>
            </a:r>
            <a:r>
              <a:rPr lang="en-US" sz="2800" dirty="0"/>
              <a:t> =join in, unite</a:t>
            </a:r>
          </a:p>
          <a:p>
            <a:r>
              <a:rPr lang="en-US" sz="2800" dirty="0"/>
              <a:t>                                                                                            subject</a:t>
            </a:r>
          </a:p>
        </p:txBody>
      </p:sp>
    </p:spTree>
    <p:extLst>
      <p:ext uri="{BB962C8B-B14F-4D97-AF65-F5344CB8AC3E}">
        <p14:creationId xmlns:p14="http://schemas.microsoft.com/office/powerpoint/2010/main" val="911245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604381"/>
            <a:ext cx="2947482" cy="5120640"/>
          </a:xfrm>
        </p:spPr>
        <p:txBody>
          <a:bodyPr>
            <a:normAutofit/>
          </a:bodyPr>
          <a:lstStyle/>
          <a:p>
            <a:r>
              <a:rPr lang="en-US" sz="2800" dirty="0"/>
              <a:t>Pluperfect subjunctive is made </a:t>
            </a:r>
            <a:r>
              <a:rPr lang="en-US" sz="2800" dirty="0">
                <a:solidFill>
                  <a:srgbClr val="FF0000"/>
                </a:solidFill>
              </a:rPr>
              <a:t>from the perfect stem + endings:</a:t>
            </a:r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/>
            </a:br>
            <a:r>
              <a:rPr lang="en-US" sz="2800" dirty="0"/>
              <a:t>  sg.                   pl.</a:t>
            </a:r>
            <a:br>
              <a:rPr lang="en-US" sz="2800" dirty="0"/>
            </a:br>
            <a:r>
              <a:rPr lang="en-US" sz="2800" dirty="0"/>
              <a:t>issem         </a:t>
            </a:r>
            <a:r>
              <a:rPr lang="en-US" sz="2800" dirty="0" err="1"/>
              <a:t>issemus</a:t>
            </a:r>
            <a:br>
              <a:rPr lang="en-US" sz="2800" dirty="0"/>
            </a:br>
            <a:r>
              <a:rPr lang="en-US" sz="2800" dirty="0" err="1"/>
              <a:t>isses</a:t>
            </a:r>
            <a:r>
              <a:rPr lang="en-US" sz="2800" dirty="0"/>
              <a:t>           </a:t>
            </a:r>
            <a:r>
              <a:rPr lang="en-US" sz="2800" dirty="0" err="1"/>
              <a:t>issetis</a:t>
            </a:r>
            <a:br>
              <a:rPr lang="en-US" sz="2800" dirty="0"/>
            </a:br>
            <a:r>
              <a:rPr lang="en-US" sz="2800" dirty="0" err="1"/>
              <a:t>isset</a:t>
            </a:r>
            <a:r>
              <a:rPr lang="en-US" sz="2800" dirty="0"/>
              <a:t>           </a:t>
            </a:r>
            <a:r>
              <a:rPr lang="en-US" sz="2800" dirty="0" err="1"/>
              <a:t>issent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1345" y="604382"/>
            <a:ext cx="8700655" cy="58887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Cum </a:t>
            </a:r>
            <a:r>
              <a:rPr lang="en-US" sz="2400" dirty="0" err="1"/>
              <a:t>Strythio</a:t>
            </a:r>
            <a:r>
              <a:rPr lang="en-US" sz="2400" dirty="0"/>
              <a:t> et </a:t>
            </a:r>
            <a:r>
              <a:rPr lang="en-US" sz="2400" dirty="0" err="1"/>
              <a:t>Modestus</a:t>
            </a:r>
            <a:r>
              <a:rPr lang="en-US" sz="2400" dirty="0"/>
              <a:t> ad </a:t>
            </a:r>
            <a:r>
              <a:rPr lang="en-US" sz="2400" dirty="0" err="1"/>
              <a:t>pontem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venissent</a:t>
            </a:r>
            <a:r>
              <a:rPr lang="en-US" sz="2400" dirty="0"/>
              <a:t>, </a:t>
            </a:r>
            <a:r>
              <a:rPr lang="en-US" sz="2400" dirty="0" err="1"/>
              <a:t>equus</a:t>
            </a:r>
            <a:r>
              <a:rPr lang="en-US" sz="2400" dirty="0"/>
              <a:t> </a:t>
            </a:r>
            <a:r>
              <a:rPr lang="en-US" sz="2400" dirty="0" err="1"/>
              <a:t>transire</a:t>
            </a:r>
            <a:r>
              <a:rPr lang="en-US" sz="2400" dirty="0"/>
              <a:t> </a:t>
            </a:r>
            <a:r>
              <a:rPr lang="en-US" sz="2400" dirty="0" err="1"/>
              <a:t>noluit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                                                                                                                                                        (Under the circumstances) when </a:t>
            </a:r>
            <a:r>
              <a:rPr lang="en-US" sz="2400" dirty="0" err="1"/>
              <a:t>Strythio</a:t>
            </a:r>
            <a:r>
              <a:rPr lang="en-US" sz="2400" dirty="0"/>
              <a:t> and </a:t>
            </a:r>
            <a:r>
              <a:rPr lang="en-US" sz="2400" dirty="0" err="1"/>
              <a:t>Modestus</a:t>
            </a:r>
            <a:r>
              <a:rPr lang="en-US" sz="2400" dirty="0"/>
              <a:t> had arrived at the bridge, the horse did not want to cross it.                   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Cum </a:t>
            </a:r>
            <a:r>
              <a:rPr lang="en-US" sz="2400" dirty="0" err="1"/>
              <a:t>Strythio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transiisset</a:t>
            </a:r>
            <a:r>
              <a:rPr lang="en-US" sz="2400" dirty="0"/>
              <a:t>, </a:t>
            </a:r>
            <a:r>
              <a:rPr lang="en-US" sz="2400" dirty="0" err="1"/>
              <a:t>equus</a:t>
            </a:r>
            <a:r>
              <a:rPr lang="en-US" sz="2400" dirty="0"/>
              <a:t> </a:t>
            </a:r>
            <a:r>
              <a:rPr lang="en-US" sz="2400" dirty="0" err="1"/>
              <a:t>transire</a:t>
            </a:r>
            <a:r>
              <a:rPr lang="en-US" sz="2400" dirty="0"/>
              <a:t> </a:t>
            </a:r>
            <a:r>
              <a:rPr lang="en-US" sz="2400" dirty="0" err="1"/>
              <a:t>etiam</a:t>
            </a:r>
            <a:r>
              <a:rPr lang="en-US" sz="2400" dirty="0"/>
              <a:t> tum </a:t>
            </a:r>
            <a:r>
              <a:rPr lang="en-US" sz="2400" dirty="0" err="1"/>
              <a:t>nolebat</a:t>
            </a:r>
            <a:r>
              <a:rPr lang="en-US" sz="2400" dirty="0"/>
              <a:t>.                 </a:t>
            </a:r>
          </a:p>
          <a:p>
            <a:pPr marL="0" indent="0">
              <a:buNone/>
            </a:pPr>
            <a:r>
              <a:rPr lang="en-US" sz="2400" dirty="0"/>
              <a:t>(Under the circumstances) when </a:t>
            </a:r>
            <a:r>
              <a:rPr lang="en-US" sz="2400" dirty="0" err="1"/>
              <a:t>Strythio</a:t>
            </a:r>
            <a:r>
              <a:rPr lang="en-US" sz="2400" dirty="0"/>
              <a:t> had crossed, even then the horse was not wanting to cross.                                                                   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 subjunctive is always translated in English as an indicative.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SUBJUNCTIVE: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Made from perfect 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stem   + endings:</a:t>
            </a:r>
          </a:p>
          <a:p>
            <a:pPr marL="0" indent="0">
              <a:buNone/>
            </a:pPr>
            <a:r>
              <a:rPr lang="en-US" sz="3000" dirty="0">
                <a:solidFill>
                  <a:schemeClr val="bg1"/>
                </a:solidFill>
              </a:rPr>
              <a:t>issem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076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748145"/>
            <a:ext cx="2947482" cy="4976875"/>
          </a:xfrm>
        </p:spPr>
        <p:txBody>
          <a:bodyPr/>
          <a:lstStyle/>
          <a:p>
            <a:r>
              <a:rPr lang="en-US" dirty="0"/>
              <a:t>Imperfect subjunctive:</a:t>
            </a:r>
            <a:br>
              <a:rPr lang="en-US" dirty="0"/>
            </a:br>
            <a:r>
              <a:rPr lang="en-US" sz="2400" dirty="0">
                <a:solidFill>
                  <a:srgbClr val="FF0000"/>
                </a:solidFill>
              </a:rPr>
              <a:t>infinitive + personal endings: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dirty="0"/>
              <a:t>-m           -</a:t>
            </a:r>
            <a:r>
              <a:rPr lang="en-US" dirty="0" err="1"/>
              <a:t>mus</a:t>
            </a:r>
            <a:br>
              <a:rPr lang="en-US" dirty="0"/>
            </a:br>
            <a:r>
              <a:rPr lang="en-US" dirty="0"/>
              <a:t>-s              -tis</a:t>
            </a:r>
            <a:br>
              <a:rPr lang="en-US" dirty="0"/>
            </a:br>
            <a:r>
              <a:rPr lang="en-US" dirty="0"/>
              <a:t>-t              -</a:t>
            </a:r>
            <a:r>
              <a:rPr lang="en-US" dirty="0" err="1"/>
              <a:t>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722368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     </a:t>
            </a:r>
            <a:r>
              <a:rPr lang="en-US" sz="2800" dirty="0">
                <a:solidFill>
                  <a:srgbClr val="FF0000"/>
                </a:solidFill>
              </a:rPr>
              <a:t>Imperfect subjunctive with the  cum clauses:</a:t>
            </a:r>
          </a:p>
          <a:p>
            <a:pPr marL="0" indent="0">
              <a:buNone/>
            </a:pPr>
            <a:r>
              <a:rPr lang="en-US" sz="2400" dirty="0"/>
              <a:t>Look at this example: </a:t>
            </a:r>
          </a:p>
          <a:p>
            <a:r>
              <a:rPr lang="en-US" sz="2400" dirty="0"/>
              <a:t>Cum ad </a:t>
            </a:r>
            <a:r>
              <a:rPr lang="en-US" sz="2400" dirty="0" err="1"/>
              <a:t>Romam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venirem</a:t>
            </a:r>
            <a:r>
              <a:rPr lang="en-US" sz="2400" dirty="0"/>
              <a:t>, </a:t>
            </a:r>
            <a:r>
              <a:rPr lang="en-US" sz="2400" dirty="0" err="1"/>
              <a:t>multas</a:t>
            </a:r>
            <a:r>
              <a:rPr lang="en-US" sz="2400" dirty="0"/>
              <a:t> </a:t>
            </a:r>
            <a:r>
              <a:rPr lang="en-US" sz="2400" dirty="0" err="1"/>
              <a:t>homines</a:t>
            </a:r>
            <a:r>
              <a:rPr lang="en-US" sz="2400" dirty="0"/>
              <a:t> in </a:t>
            </a:r>
            <a:r>
              <a:rPr lang="en-US" sz="2400" dirty="0" err="1"/>
              <a:t>vias</a:t>
            </a:r>
            <a:r>
              <a:rPr lang="en-US" sz="2400" dirty="0"/>
              <a:t> </a:t>
            </a:r>
            <a:r>
              <a:rPr lang="en-US" sz="2400" dirty="0" err="1"/>
              <a:t>fuerunt</a:t>
            </a:r>
            <a:r>
              <a:rPr lang="en-US" sz="2400" dirty="0"/>
              <a:t>.</a:t>
            </a:r>
          </a:p>
          <a:p>
            <a:r>
              <a:rPr lang="en-US" sz="2400" dirty="0"/>
              <a:t>When </a:t>
            </a:r>
            <a:r>
              <a:rPr lang="en-US" sz="2400" dirty="0">
                <a:solidFill>
                  <a:srgbClr val="FF0000"/>
                </a:solidFill>
              </a:rPr>
              <a:t>I was arriving </a:t>
            </a:r>
            <a:r>
              <a:rPr lang="en-US" sz="2400" dirty="0"/>
              <a:t>to Rome, many men were in the streets.</a:t>
            </a:r>
          </a:p>
          <a:p>
            <a:r>
              <a:rPr lang="en-US" sz="2400" dirty="0" err="1"/>
              <a:t>Iuvenis</a:t>
            </a:r>
            <a:r>
              <a:rPr lang="en-US" sz="2400" dirty="0"/>
              <a:t>, cum </a:t>
            </a:r>
            <a:r>
              <a:rPr lang="en-US" sz="2400" dirty="0" err="1"/>
              <a:t>librum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legeret</a:t>
            </a:r>
            <a:r>
              <a:rPr lang="en-US" sz="2400" dirty="0"/>
              <a:t>, magnum </a:t>
            </a:r>
            <a:r>
              <a:rPr lang="en-US" sz="2400" dirty="0" err="1"/>
              <a:t>clamorem</a:t>
            </a:r>
            <a:r>
              <a:rPr lang="en-US" sz="2400" dirty="0"/>
              <a:t> </a:t>
            </a:r>
            <a:r>
              <a:rPr lang="en-US" sz="2400" dirty="0" err="1"/>
              <a:t>audivit</a:t>
            </a:r>
            <a:r>
              <a:rPr lang="en-US" sz="2400" dirty="0"/>
              <a:t>.</a:t>
            </a:r>
          </a:p>
          <a:p>
            <a:r>
              <a:rPr lang="en-US" sz="2400" dirty="0"/>
              <a:t>Young man, when/while he was reading a book, </a:t>
            </a:r>
            <a:r>
              <a:rPr lang="en-US" sz="2400"/>
              <a:t>heard a </a:t>
            </a:r>
            <a:r>
              <a:rPr lang="en-US" sz="2400" dirty="0"/>
              <a:t>big noise.</a:t>
            </a:r>
          </a:p>
        </p:txBody>
      </p:sp>
    </p:spTree>
    <p:extLst>
      <p:ext uri="{BB962C8B-B14F-4D97-AF65-F5344CB8AC3E}">
        <p14:creationId xmlns:p14="http://schemas.microsoft.com/office/powerpoint/2010/main" val="45258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ED63-13AE-49D1-AB36-F447BC9C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7100" cy="4601183"/>
          </a:xfrm>
        </p:spPr>
        <p:txBody>
          <a:bodyPr>
            <a:normAutofit/>
          </a:bodyPr>
          <a:lstStyle/>
          <a:p>
            <a:r>
              <a:rPr lang="en-US" sz="5400" dirty="0"/>
              <a:t>Practice subjunctive</a:t>
            </a:r>
            <a:br>
              <a:rPr lang="en-US" sz="5400" dirty="0"/>
            </a:br>
            <a:r>
              <a:rPr lang="en-US" sz="5400" dirty="0">
                <a:solidFill>
                  <a:srgbClr val="FF0000"/>
                </a:solidFill>
              </a:rPr>
              <a:t>imperfect </a:t>
            </a:r>
            <a:br>
              <a:rPr lang="en-US" sz="5400" dirty="0"/>
            </a:br>
            <a:r>
              <a:rPr lang="en-US" sz="5400" dirty="0"/>
              <a:t>and </a:t>
            </a:r>
            <a:br>
              <a:rPr lang="en-US" sz="5400" dirty="0"/>
            </a:br>
            <a:r>
              <a:rPr lang="en-US" sz="5400" dirty="0">
                <a:solidFill>
                  <a:srgbClr val="002060"/>
                </a:solidFill>
              </a:rPr>
              <a:t>pluperfect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A2766-E641-4E32-A954-C83C5B236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8974" y="676275"/>
            <a:ext cx="9725025" cy="5308473"/>
          </a:xfrm>
        </p:spPr>
        <p:txBody>
          <a:bodyPr>
            <a:normAutofit fontScale="25000" lnSpcReduction="20000"/>
          </a:bodyPr>
          <a:lstStyle/>
          <a:p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47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2800" dirty="0">
                <a:solidFill>
                  <a:schemeClr val="accent6">
                    <a:lumMod val="75000"/>
                  </a:schemeClr>
                </a:solidFill>
              </a:rPr>
              <a:t>Cum</a:t>
            </a:r>
            <a:r>
              <a:rPr lang="en-US" sz="12800" dirty="0"/>
              <a:t> </a:t>
            </a:r>
            <a:r>
              <a:rPr lang="en-US" sz="12800" dirty="0" err="1"/>
              <a:t>gladiatores</a:t>
            </a:r>
            <a:r>
              <a:rPr lang="en-US" sz="12800" dirty="0"/>
              <a:t> </a:t>
            </a:r>
            <a:r>
              <a:rPr lang="en-US" sz="12800" dirty="0" err="1"/>
              <a:t>leonem</a:t>
            </a:r>
            <a:r>
              <a:rPr lang="en-US" sz="12800" dirty="0"/>
              <a:t> </a:t>
            </a:r>
            <a:r>
              <a:rPr lang="en-US" sz="12800" dirty="0" err="1">
                <a:solidFill>
                  <a:srgbClr val="00B0F0"/>
                </a:solidFill>
              </a:rPr>
              <a:t>interfecissent</a:t>
            </a:r>
            <a:r>
              <a:rPr lang="en-US" sz="12800" dirty="0">
                <a:solidFill>
                  <a:srgbClr val="00B0F0"/>
                </a:solidFill>
              </a:rPr>
              <a:t>,</a:t>
            </a:r>
            <a:r>
              <a:rPr lang="en-US" sz="12800" dirty="0"/>
              <a:t> </a:t>
            </a:r>
            <a:r>
              <a:rPr lang="en-US" sz="12800" dirty="0" err="1"/>
              <a:t>spectatores</a:t>
            </a:r>
            <a:endParaRPr lang="en-US" sz="12800" dirty="0"/>
          </a:p>
          <a:p>
            <a:r>
              <a:rPr lang="en-US" sz="12800" dirty="0"/>
              <a:t> </a:t>
            </a:r>
            <a:r>
              <a:rPr lang="en-US" sz="12800" dirty="0" err="1"/>
              <a:t>plauserunt</a:t>
            </a:r>
            <a:r>
              <a:rPr lang="en-US" sz="12800" dirty="0"/>
              <a:t>.</a:t>
            </a:r>
          </a:p>
          <a:p>
            <a:endParaRPr lang="en-US" sz="4700" dirty="0"/>
          </a:p>
          <a:p>
            <a:r>
              <a:rPr lang="en-US" sz="4700" dirty="0"/>
              <a:t>______________________________________________________________________________________________________________________</a:t>
            </a:r>
          </a:p>
          <a:p>
            <a:r>
              <a:rPr lang="en-US" sz="4700" dirty="0"/>
              <a:t>___________________________________________________________________________________________________________________</a:t>
            </a:r>
          </a:p>
          <a:p>
            <a:endParaRPr lang="en-US" sz="4700" dirty="0"/>
          </a:p>
          <a:p>
            <a:r>
              <a:rPr lang="en-US" sz="12800" dirty="0" err="1"/>
              <a:t>Sorores</a:t>
            </a:r>
            <a:r>
              <a:rPr lang="en-US" sz="12800" dirty="0"/>
              <a:t>, </a:t>
            </a:r>
            <a:r>
              <a:rPr lang="en-US" sz="12800" dirty="0">
                <a:solidFill>
                  <a:schemeClr val="accent6">
                    <a:lumMod val="75000"/>
                  </a:schemeClr>
                </a:solidFill>
              </a:rPr>
              <a:t>cum </a:t>
            </a:r>
            <a:r>
              <a:rPr lang="en-US" sz="12800" dirty="0" err="1"/>
              <a:t>culinam</a:t>
            </a:r>
            <a:r>
              <a:rPr lang="en-US" sz="12800" dirty="0"/>
              <a:t> </a:t>
            </a:r>
            <a:r>
              <a:rPr lang="en-US" sz="12800" dirty="0" err="1">
                <a:solidFill>
                  <a:srgbClr val="00B0F0"/>
                </a:solidFill>
              </a:rPr>
              <a:t>intravenissent</a:t>
            </a:r>
            <a:r>
              <a:rPr lang="en-US" sz="12800" dirty="0"/>
              <a:t>, </a:t>
            </a:r>
            <a:r>
              <a:rPr lang="en-US" sz="12800" dirty="0" err="1"/>
              <a:t>pocula</a:t>
            </a:r>
            <a:r>
              <a:rPr lang="en-US" sz="12800" dirty="0"/>
              <a:t> </a:t>
            </a:r>
            <a:r>
              <a:rPr lang="en-US" sz="12800" dirty="0" err="1"/>
              <a:t>sordida</a:t>
            </a:r>
            <a:endParaRPr lang="en-US" sz="12800" dirty="0"/>
          </a:p>
          <a:p>
            <a:r>
              <a:rPr lang="en-US" sz="12800" dirty="0"/>
              <a:t> </a:t>
            </a:r>
            <a:r>
              <a:rPr lang="en-US" sz="12800" dirty="0" err="1"/>
              <a:t>lavāre</a:t>
            </a:r>
            <a:r>
              <a:rPr lang="en-US" sz="12800" dirty="0"/>
              <a:t> </a:t>
            </a:r>
            <a:r>
              <a:rPr lang="en-US" sz="12800" dirty="0" err="1"/>
              <a:t>coeperunt</a:t>
            </a:r>
            <a:r>
              <a:rPr lang="en-US" sz="12800" dirty="0"/>
              <a:t>.</a:t>
            </a:r>
          </a:p>
          <a:p>
            <a:r>
              <a:rPr lang="en-US" sz="4700" dirty="0"/>
              <a:t>______________________________________________________________________________________________________________</a:t>
            </a:r>
          </a:p>
          <a:p>
            <a:endParaRPr lang="en-US" sz="4700" dirty="0"/>
          </a:p>
          <a:p>
            <a:r>
              <a:rPr lang="en-US" sz="4700" dirty="0"/>
              <a:t>_______________________________________________________________________________________________________________</a:t>
            </a:r>
          </a:p>
          <a:p>
            <a:endParaRPr lang="en-US" sz="47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3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E4121-F73C-4327-A31A-1B15B582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3200401" cy="5120639"/>
          </a:xfrm>
        </p:spPr>
        <p:txBody>
          <a:bodyPr>
            <a:normAutofit/>
          </a:bodyPr>
          <a:lstStyle/>
          <a:p>
            <a:r>
              <a:rPr lang="en-US" sz="4400" dirty="0"/>
              <a:t>Practice subjunctive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imperfect </a:t>
            </a:r>
            <a:br>
              <a:rPr lang="en-US" sz="4400" dirty="0"/>
            </a:br>
            <a:r>
              <a:rPr lang="en-US" sz="4400" dirty="0"/>
              <a:t>and </a:t>
            </a:r>
            <a:br>
              <a:rPr lang="en-US" sz="4400" dirty="0"/>
            </a:br>
            <a:r>
              <a:rPr lang="en-US" sz="4400" dirty="0">
                <a:solidFill>
                  <a:srgbClr val="002060"/>
                </a:solidFill>
              </a:rPr>
              <a:t>pluperfect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8B04B-989F-4073-9404-90289E5B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0424" y="742949"/>
            <a:ext cx="8791575" cy="5667375"/>
          </a:xfrm>
        </p:spPr>
        <p:txBody>
          <a:bodyPr>
            <a:normAutofit/>
          </a:bodyPr>
          <a:lstStyle/>
          <a:p>
            <a:r>
              <a:rPr lang="en-US" sz="3600" dirty="0"/>
              <a:t>Cum Quintus et </a:t>
            </a:r>
            <a:r>
              <a:rPr lang="en-US" sz="3600" dirty="0" err="1"/>
              <a:t>Dumnorix</a:t>
            </a:r>
            <a:r>
              <a:rPr lang="en-US" sz="3600" dirty="0"/>
              <a:t> ad </a:t>
            </a:r>
            <a:r>
              <a:rPr lang="en-US" sz="3600" dirty="0" err="1"/>
              <a:t>ultimas</a:t>
            </a:r>
            <a:r>
              <a:rPr lang="en-US" sz="3600" dirty="0"/>
              <a:t> </a:t>
            </a:r>
            <a:r>
              <a:rPr lang="en-US" sz="3600" dirty="0" err="1"/>
              <a:t>partes</a:t>
            </a:r>
            <a:r>
              <a:rPr lang="en-US" sz="3600"/>
              <a:t> insulae </a:t>
            </a:r>
            <a:r>
              <a:rPr lang="en-US" sz="3600" dirty="0" err="1">
                <a:solidFill>
                  <a:srgbClr val="FF0000"/>
                </a:solidFill>
              </a:rPr>
              <a:t>contenderent</a:t>
            </a:r>
            <a:r>
              <a:rPr lang="en-US" sz="3600" dirty="0"/>
              <a:t>, </a:t>
            </a:r>
            <a:r>
              <a:rPr lang="en-US" sz="3600" dirty="0" err="1"/>
              <a:t>milites</a:t>
            </a:r>
            <a:r>
              <a:rPr lang="en-US" sz="3600" dirty="0"/>
              <a:t> </a:t>
            </a:r>
            <a:r>
              <a:rPr lang="en-US" sz="3600" dirty="0" err="1"/>
              <a:t>Dumnorigem</a:t>
            </a:r>
            <a:r>
              <a:rPr lang="en-US" sz="3600" dirty="0"/>
              <a:t> per oppidum frustra </a:t>
            </a:r>
            <a:r>
              <a:rPr lang="en-US" sz="3600" dirty="0" err="1"/>
              <a:t>quaerebant</a:t>
            </a:r>
            <a:r>
              <a:rPr lang="en-US" sz="3600" dirty="0"/>
              <a:t>.</a:t>
            </a:r>
          </a:p>
          <a:p>
            <a:r>
              <a:rPr lang="en-US" sz="3600" dirty="0"/>
              <a:t>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45148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84EBF-D4E3-403C-9B1A-C80413D1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Practice subjunctive</a:t>
            </a:r>
            <a:br>
              <a:rPr lang="en-US" sz="4400" dirty="0"/>
            </a:br>
            <a:r>
              <a:rPr lang="en-US" sz="4400" dirty="0">
                <a:solidFill>
                  <a:srgbClr val="FF0000"/>
                </a:solidFill>
              </a:rPr>
              <a:t>imperfect </a:t>
            </a:r>
            <a:br>
              <a:rPr lang="en-US" sz="4400" dirty="0"/>
            </a:br>
            <a:r>
              <a:rPr lang="en-US" sz="4400" dirty="0"/>
              <a:t>and </a:t>
            </a:r>
            <a:br>
              <a:rPr lang="en-US" sz="4400" dirty="0"/>
            </a:br>
            <a:r>
              <a:rPr lang="en-US" sz="4400" dirty="0">
                <a:solidFill>
                  <a:srgbClr val="002060"/>
                </a:solidFill>
              </a:rPr>
              <a:t>pluperfect 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2AAB-42E2-47CC-B097-236BAC96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524" y="733425"/>
            <a:ext cx="8429626" cy="5353050"/>
          </a:xfrm>
        </p:spPr>
        <p:txBody>
          <a:bodyPr>
            <a:normAutofit/>
          </a:bodyPr>
          <a:lstStyle/>
          <a:p>
            <a:r>
              <a:rPr lang="en-US" sz="4000" dirty="0"/>
              <a:t>Cum </a:t>
            </a:r>
            <a:r>
              <a:rPr lang="en-US" sz="4000" dirty="0" err="1"/>
              <a:t>hospites</a:t>
            </a:r>
            <a:r>
              <a:rPr lang="en-US" sz="4000" dirty="0"/>
              <a:t> </a:t>
            </a:r>
            <a:r>
              <a:rPr lang="en-US" sz="4000" dirty="0" err="1"/>
              <a:t>cenam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consumerent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/>
              <a:t>fur cubiculum </a:t>
            </a:r>
            <a:r>
              <a:rPr lang="en-US" sz="4000" dirty="0" err="1"/>
              <a:t>intravit</a:t>
            </a:r>
            <a:r>
              <a:rPr lang="en-US" sz="4000" dirty="0"/>
              <a:t>.</a:t>
            </a:r>
          </a:p>
          <a:p>
            <a:r>
              <a:rPr lang="en-US" sz="4000" dirty="0"/>
              <a:t>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01200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873FB-D4A0-4C51-9EFE-8C02E2F33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0"/>
            <a:ext cx="11725275" cy="63055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IMPERFECT SUBJUNCTIVE                               PLUPERFECT SUBJUNCTIVE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SORT  OUT  THE IMPERFECT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AND PLUPERFECT SUBJUNCTIVES:</a:t>
            </a: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Deleret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Audivissemus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Scriberetis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Effugisses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Agitarem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Cogitaremus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Dedisset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FF0000"/>
                </a:solidFill>
              </a:rPr>
              <a:t>Amavissetis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DD1C0E-5B42-4747-8389-3EBBAC90DA7D}"/>
              </a:ext>
            </a:extLst>
          </p:cNvPr>
          <p:cNvSpPr/>
          <p:nvPr/>
        </p:nvSpPr>
        <p:spPr>
          <a:xfrm>
            <a:off x="4800600" y="1428750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5DCADEF-AF90-4523-80E6-C853B32E6E84}"/>
              </a:ext>
            </a:extLst>
          </p:cNvPr>
          <p:cNvSpPr/>
          <p:nvPr/>
        </p:nvSpPr>
        <p:spPr>
          <a:xfrm>
            <a:off x="4800598" y="3940875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A6E6688-B2FA-4434-B583-3BAEA1B4F5BA}"/>
              </a:ext>
            </a:extLst>
          </p:cNvPr>
          <p:cNvSpPr/>
          <p:nvPr/>
        </p:nvSpPr>
        <p:spPr>
          <a:xfrm>
            <a:off x="4800600" y="2716149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35B243F-3A94-461E-ABFD-612233F977B6}"/>
              </a:ext>
            </a:extLst>
          </p:cNvPr>
          <p:cNvSpPr/>
          <p:nvPr/>
        </p:nvSpPr>
        <p:spPr>
          <a:xfrm>
            <a:off x="8698442" y="5208461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902F1E6-5CB7-4E68-A6C3-23AE7B9B4A55}"/>
              </a:ext>
            </a:extLst>
          </p:cNvPr>
          <p:cNvSpPr/>
          <p:nvPr/>
        </p:nvSpPr>
        <p:spPr>
          <a:xfrm>
            <a:off x="8698442" y="3940875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2379579-C643-4672-A501-F674560F25CD}"/>
              </a:ext>
            </a:extLst>
          </p:cNvPr>
          <p:cNvSpPr/>
          <p:nvPr/>
        </p:nvSpPr>
        <p:spPr>
          <a:xfrm>
            <a:off x="8698442" y="2670048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FC070C-6A20-4519-B71B-3F74F6B7C005}"/>
              </a:ext>
            </a:extLst>
          </p:cNvPr>
          <p:cNvSpPr/>
          <p:nvPr/>
        </p:nvSpPr>
        <p:spPr>
          <a:xfrm>
            <a:off x="8622243" y="1428750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CF3443-FB8E-4639-91CE-3F5D15B58A7A}"/>
              </a:ext>
            </a:extLst>
          </p:cNvPr>
          <p:cNvSpPr/>
          <p:nvPr/>
        </p:nvSpPr>
        <p:spPr>
          <a:xfrm>
            <a:off x="4800597" y="5208461"/>
            <a:ext cx="2409825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07756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255"/>
            <a:ext cx="3500582" cy="5430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3320" y="864108"/>
            <a:ext cx="8738681" cy="512064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Subjunctive is one of the 3 verbal moods:</a:t>
            </a:r>
          </a:p>
          <a:p>
            <a:r>
              <a:rPr lang="en-US" sz="3600" dirty="0">
                <a:solidFill>
                  <a:srgbClr val="0070C0"/>
                </a:solidFill>
              </a:rPr>
              <a:t>Indicative </a:t>
            </a:r>
            <a:r>
              <a:rPr lang="en-US" sz="3600" dirty="0"/>
              <a:t>– factual mood</a:t>
            </a:r>
          </a:p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Imperative-</a:t>
            </a:r>
            <a:r>
              <a:rPr lang="en-US" sz="3600" dirty="0"/>
              <a:t> commanding</a:t>
            </a:r>
          </a:p>
          <a:p>
            <a:r>
              <a:rPr lang="en-US" sz="3600" dirty="0">
                <a:solidFill>
                  <a:srgbClr val="00B050"/>
                </a:solidFill>
              </a:rPr>
              <a:t>Subjunctive</a:t>
            </a:r>
            <a:r>
              <a:rPr lang="en-US" sz="3600" dirty="0"/>
              <a:t>- potential, unreal, hypothetical</a:t>
            </a:r>
          </a:p>
        </p:txBody>
      </p:sp>
    </p:spTree>
    <p:extLst>
      <p:ext uri="{BB962C8B-B14F-4D97-AF65-F5344CB8AC3E}">
        <p14:creationId xmlns:p14="http://schemas.microsoft.com/office/powerpoint/2010/main" val="59193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400" dirty="0"/>
              <a:t>INDICATIVE</a:t>
            </a:r>
            <a:br>
              <a:rPr lang="en-US" sz="4400" dirty="0"/>
            </a:br>
            <a:r>
              <a:rPr lang="en-US" sz="4400" dirty="0"/>
              <a:t> shows 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My cat is hungry.</a:t>
            </a:r>
          </a:p>
          <a:p>
            <a:r>
              <a:rPr lang="en-US" sz="4800" dirty="0"/>
              <a:t>I made lunch.</a:t>
            </a:r>
          </a:p>
          <a:p>
            <a:r>
              <a:rPr lang="en-US" sz="4800" dirty="0"/>
              <a:t>It will rain tomorrow.</a:t>
            </a:r>
          </a:p>
        </p:txBody>
      </p:sp>
    </p:spTree>
    <p:extLst>
      <p:ext uri="{BB962C8B-B14F-4D97-AF65-F5344CB8AC3E}">
        <p14:creationId xmlns:p14="http://schemas.microsoft.com/office/powerpoint/2010/main" val="370232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200401" cy="4601183"/>
          </a:xfrm>
        </p:spPr>
        <p:txBody>
          <a:bodyPr/>
          <a:lstStyle/>
          <a:p>
            <a:r>
              <a:rPr lang="en-US" dirty="0"/>
              <a:t>   IMPERATIVE</a:t>
            </a:r>
            <a:br>
              <a:rPr lang="en-US" dirty="0"/>
            </a:br>
            <a:r>
              <a:rPr lang="en-US" dirty="0"/>
              <a:t>      gives an order/command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Bring some water!</a:t>
            </a:r>
          </a:p>
          <a:p>
            <a:r>
              <a:rPr lang="en-US" sz="4000" dirty="0"/>
              <a:t>Wash your hands!</a:t>
            </a:r>
          </a:p>
          <a:p>
            <a:r>
              <a:rPr lang="en-US" sz="4000" dirty="0"/>
              <a:t>Do not lean on the window!</a:t>
            </a:r>
          </a:p>
        </p:txBody>
      </p:sp>
    </p:spTree>
    <p:extLst>
      <p:ext uri="{BB962C8B-B14F-4D97-AF65-F5344CB8AC3E}">
        <p14:creationId xmlns:p14="http://schemas.microsoft.com/office/powerpoint/2010/main" val="9071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16754" cy="4601183"/>
          </a:xfrm>
        </p:spPr>
        <p:txBody>
          <a:bodyPr>
            <a:normAutofit/>
          </a:bodyPr>
          <a:lstStyle/>
          <a:p>
            <a:r>
              <a:rPr lang="en-US" dirty="0"/>
              <a:t>SUBJUNCTIVE</a:t>
            </a:r>
            <a:br>
              <a:rPr lang="en-US" dirty="0"/>
            </a:br>
            <a:r>
              <a:rPr lang="en-US" dirty="0"/>
              <a:t>   variety of        nonfactual</a:t>
            </a:r>
            <a:br>
              <a:rPr lang="en-US" dirty="0"/>
            </a:br>
            <a:r>
              <a:rPr lang="en-US" dirty="0"/>
              <a:t>      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873" y="240145"/>
            <a:ext cx="8312728" cy="5744603"/>
          </a:xfrm>
        </p:spPr>
        <p:txBody>
          <a:bodyPr/>
          <a:lstStyle/>
          <a:p>
            <a:r>
              <a:rPr lang="en-US" sz="2800" dirty="0"/>
              <a:t>Expresses some uncertainty, possibility, desires..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   Indicative                        Subjunctive</a:t>
            </a:r>
          </a:p>
          <a:p>
            <a:pPr marL="0" indent="0">
              <a:buNone/>
            </a:pPr>
            <a:r>
              <a:rPr lang="en-US" dirty="0"/>
              <a:t>  We are walking.                     Let us walk. (exhortation)</a:t>
            </a:r>
          </a:p>
          <a:p>
            <a:pPr marL="0" indent="0">
              <a:buNone/>
            </a:pPr>
            <a:r>
              <a:rPr lang="en-US" dirty="0"/>
              <a:t>  She will come.                        If only she would come! (wish)</a:t>
            </a:r>
          </a:p>
          <a:p>
            <a:pPr marL="0" indent="0">
              <a:buNone/>
            </a:pPr>
            <a:r>
              <a:rPr lang="en-US" dirty="0"/>
              <a:t>We are going to the               We might go to the theater tonight. (potentiality) </a:t>
            </a:r>
          </a:p>
          <a:p>
            <a:pPr marL="0" indent="0">
              <a:buNone/>
            </a:pPr>
            <a:r>
              <a:rPr lang="en-US" dirty="0"/>
              <a:t> theater tonight.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In Latin sentences on the right would all be in </a:t>
            </a:r>
            <a:r>
              <a:rPr lang="en-US" sz="2800" u="sng" dirty="0">
                <a:solidFill>
                  <a:srgbClr val="FF0000"/>
                </a:solidFill>
              </a:rPr>
              <a:t>the subjunctive mode </a:t>
            </a:r>
            <a:r>
              <a:rPr lang="en-US" sz="2800" dirty="0"/>
              <a:t>because the writer or speaker wishes to represent these actions as </a:t>
            </a:r>
            <a:r>
              <a:rPr lang="en-US" sz="2800" u="sng" dirty="0">
                <a:solidFill>
                  <a:srgbClr val="FF0000"/>
                </a:solidFill>
              </a:rPr>
              <a:t>nonfactual.</a:t>
            </a:r>
          </a:p>
        </p:txBody>
      </p:sp>
    </p:spTree>
    <p:extLst>
      <p:ext uri="{BB962C8B-B14F-4D97-AF65-F5344CB8AC3E}">
        <p14:creationId xmlns:p14="http://schemas.microsoft.com/office/powerpoint/2010/main" val="36553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873" y="864108"/>
            <a:ext cx="7711595" cy="51206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600" dirty="0"/>
              <a:t>Out of Latin 6 tenses: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Present stem </a:t>
            </a:r>
            <a:r>
              <a:rPr lang="en-US" sz="2400" dirty="0"/>
              <a:t>(found in infinitive/2</a:t>
            </a:r>
            <a:r>
              <a:rPr lang="en-US" sz="2400" baseline="30000" dirty="0"/>
              <a:t>nd</a:t>
            </a:r>
            <a:r>
              <a:rPr lang="en-US" sz="2400" dirty="0"/>
              <a:t> principal part):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present, imperfect, future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Perfect stem </a:t>
            </a:r>
            <a:r>
              <a:rPr lang="en-US" sz="2400" dirty="0"/>
              <a:t>(found in perfect/3</a:t>
            </a:r>
            <a:r>
              <a:rPr lang="en-US" sz="2400" baseline="30000" dirty="0"/>
              <a:t>rd</a:t>
            </a:r>
            <a:r>
              <a:rPr lang="en-US" sz="2400" dirty="0"/>
              <a:t> principal part: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perfect, pluperfect, future perfect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Only 4 tenses have subjunctive mood: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Present, imperfect, perfect, pluperfect</a:t>
            </a:r>
          </a:p>
        </p:txBody>
      </p:sp>
    </p:spTree>
    <p:extLst>
      <p:ext uri="{BB962C8B-B14F-4D97-AF65-F5344CB8AC3E}">
        <p14:creationId xmlns:p14="http://schemas.microsoft.com/office/powerpoint/2010/main" val="290124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SUBJUNCTIVE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Subjunctive can be used in independent clauses and also in subordinate clauses.</a:t>
            </a:r>
          </a:p>
          <a:p>
            <a:endParaRPr lang="en-US" sz="4000" dirty="0"/>
          </a:p>
          <a:p>
            <a:r>
              <a:rPr lang="en-US" sz="4000" dirty="0"/>
              <a:t>We will talk today about subordinate clauses with conjunction cum.</a:t>
            </a:r>
          </a:p>
        </p:txBody>
      </p:sp>
    </p:spTree>
    <p:extLst>
      <p:ext uri="{BB962C8B-B14F-4D97-AF65-F5344CB8AC3E}">
        <p14:creationId xmlns:p14="http://schemas.microsoft.com/office/powerpoint/2010/main" val="3198868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609600"/>
            <a:ext cx="2947482" cy="5440218"/>
          </a:xfrm>
        </p:spPr>
        <p:txBody>
          <a:bodyPr>
            <a:normAutofit/>
          </a:bodyPr>
          <a:lstStyle/>
          <a:p>
            <a:r>
              <a:rPr lang="en-US" dirty="0"/>
              <a:t>Subordinate </a:t>
            </a:r>
            <a:br>
              <a:rPr lang="en-US" dirty="0"/>
            </a:br>
            <a:r>
              <a:rPr lang="en-US" dirty="0"/>
              <a:t>clauses with the conjunction </a:t>
            </a:r>
            <a:r>
              <a:rPr lang="en-US" sz="4400" dirty="0">
                <a:solidFill>
                  <a:srgbClr val="FF0000"/>
                </a:solidFill>
              </a:rPr>
              <a:t>cum</a:t>
            </a:r>
            <a:r>
              <a:rPr lang="en-US" dirty="0"/>
              <a:t> also use subjunctive</a:t>
            </a:r>
            <a:br>
              <a:rPr lang="en-US" dirty="0"/>
            </a:br>
            <a:r>
              <a:rPr lang="en-US" dirty="0"/>
              <a:t>if  the action happened in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6691" y="864108"/>
            <a:ext cx="8765309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This cum is called </a:t>
            </a:r>
            <a:r>
              <a:rPr lang="en-US" sz="4800" dirty="0">
                <a:solidFill>
                  <a:srgbClr val="FF0000"/>
                </a:solidFill>
              </a:rPr>
              <a:t>circumstantial cum </a:t>
            </a:r>
            <a:r>
              <a:rPr lang="en-US" sz="4800" dirty="0"/>
              <a:t>and it is translated</a:t>
            </a:r>
          </a:p>
          <a:p>
            <a:pPr marL="0" indent="0">
              <a:buNone/>
            </a:pPr>
            <a:r>
              <a:rPr lang="en-US" sz="4800" dirty="0"/>
              <a:t>“(under the circumstances) when”  </a:t>
            </a:r>
          </a:p>
        </p:txBody>
      </p:sp>
    </p:spTree>
    <p:extLst>
      <p:ext uri="{BB962C8B-B14F-4D97-AF65-F5344CB8AC3E}">
        <p14:creationId xmlns:p14="http://schemas.microsoft.com/office/powerpoint/2010/main" val="325732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307C-4E97-4516-88C8-E32BC90F5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 SUBJUNCTIVE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5FE47-B1B3-46A8-84E6-84DAF101B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8999" y="864108"/>
            <a:ext cx="851008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/>
              <a:t>                                          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ESSE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IMPERFECT SUBJUNCTIVE              PLUPERFECT SUBJUNCTIVE</a:t>
            </a:r>
          </a:p>
          <a:p>
            <a:pPr marL="0" indent="0">
              <a:buNone/>
            </a:pP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ESSEM  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ISSEM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ESSES   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ESSET   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ESSEMUS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ISSEMUS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ESSETIS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ISSETIS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ESSENT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FU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ISSENT</a:t>
            </a:r>
          </a:p>
        </p:txBody>
      </p:sp>
    </p:spTree>
    <p:extLst>
      <p:ext uri="{BB962C8B-B14F-4D97-AF65-F5344CB8AC3E}">
        <p14:creationId xmlns:p14="http://schemas.microsoft.com/office/powerpoint/2010/main" val="328387240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502</TotalTime>
  <Words>518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Frame</vt:lpstr>
      <vt:lpstr>SUBJUNCTIVE</vt:lpstr>
      <vt:lpstr>PowerPoint Presentation</vt:lpstr>
      <vt:lpstr> INDICATIVE  shows facts</vt:lpstr>
      <vt:lpstr>   IMPERATIVE       gives an order/command</vt:lpstr>
      <vt:lpstr>SUBJUNCTIVE    variety of        nonfactual        ideas</vt:lpstr>
      <vt:lpstr>PowerPoint Presentation</vt:lpstr>
      <vt:lpstr>USES OF SUBJUNCTIVE</vt:lpstr>
      <vt:lpstr>Subordinate  clauses with the conjunction cum also use subjunctive if  the action happened in the past</vt:lpstr>
      <vt:lpstr>IRREGULAR VERBS SUBJUNCTIVE</vt:lpstr>
      <vt:lpstr>Pluperfect subjunctive is made from the perfect stem + endings:    sg.                   pl. issem         issemus isses           issetis isset           issent</vt:lpstr>
      <vt:lpstr>Imperfect subjunctive: infinitive + personal endings: -m           -mus -s              -tis -t              -nt</vt:lpstr>
      <vt:lpstr>Practice subjunctive imperfect  and  pluperfect </vt:lpstr>
      <vt:lpstr>Practice subjunctive imperfect  and  pluperfect </vt:lpstr>
      <vt:lpstr>Practice subjunctive imperfect  and  pluperfect 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SUBJUNCTIVE</dc:title>
  <dc:creator>Suzana Antolic-Soban</dc:creator>
  <cp:lastModifiedBy>Suzana Antolic-Soban</cp:lastModifiedBy>
  <cp:revision>38</cp:revision>
  <dcterms:created xsi:type="dcterms:W3CDTF">2018-12-09T19:57:35Z</dcterms:created>
  <dcterms:modified xsi:type="dcterms:W3CDTF">2020-01-30T20:19:50Z</dcterms:modified>
</cp:coreProperties>
</file>