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ACTIVE PARTICIPLES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9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participle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2099636" cy="34241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IT IS Partly a VERB AND Partly an ADJECTIVE</a:t>
            </a:r>
          </a:p>
          <a:p>
            <a:r>
              <a:rPr lang="en-US" sz="3600" dirty="0" smtClean="0"/>
              <a:t>It is made from a verb and becomes an adjective (declines in Latin like a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declension adjective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2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36" y="193964"/>
            <a:ext cx="11628581" cy="1394692"/>
          </a:xfrm>
        </p:spPr>
        <p:txBody>
          <a:bodyPr>
            <a:normAutofit/>
          </a:bodyPr>
          <a:lstStyle/>
          <a:p>
            <a:r>
              <a:rPr lang="en-US" dirty="0" smtClean="0"/>
              <a:t>HOW TO MAKE THE PRESENT ACTIVE PARTICIPLE IN Latin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4182" y="1126836"/>
            <a:ext cx="10723418" cy="55325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PRESENT STEM-INFINITIVE AND ADD </a:t>
            </a:r>
            <a:r>
              <a:rPr lang="en-US" dirty="0" smtClean="0"/>
              <a:t>– </a:t>
            </a:r>
            <a:r>
              <a:rPr lang="en-US" sz="4000" b="1" dirty="0" smtClean="0"/>
              <a:t>NS,NTIS</a:t>
            </a:r>
          </a:p>
          <a:p>
            <a:r>
              <a:rPr lang="en-US" sz="2400" dirty="0" smtClean="0"/>
              <a:t>DECLINE IT ACCORDING TO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DECLENSION</a:t>
            </a:r>
            <a:endParaRPr lang="en-US" sz="2400" dirty="0"/>
          </a:p>
          <a:p>
            <a:r>
              <a:rPr lang="en-US" sz="2400" dirty="0" smtClean="0"/>
              <a:t>EX.     </a:t>
            </a:r>
            <a:r>
              <a:rPr lang="en-US" sz="5400" dirty="0" smtClean="0"/>
              <a:t>PORT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Ā-</a:t>
            </a:r>
            <a:r>
              <a:rPr lang="en-US" sz="5400" dirty="0" smtClean="0"/>
              <a:t>RE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</a:t>
            </a:r>
            <a:r>
              <a:rPr lang="en-US" sz="3500" dirty="0" smtClean="0"/>
              <a:t>NOM</a:t>
            </a:r>
            <a:r>
              <a:rPr lang="en-US" sz="5400" dirty="0" smtClean="0"/>
              <a:t>.  PORT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n-US" sz="5400" dirty="0" smtClean="0"/>
              <a:t>-</a:t>
            </a:r>
            <a:r>
              <a:rPr lang="en-US" sz="5400" dirty="0" smtClean="0">
                <a:solidFill>
                  <a:srgbClr val="FF0000"/>
                </a:solidFill>
              </a:rPr>
              <a:t>NS</a:t>
            </a:r>
            <a:r>
              <a:rPr lang="en-US" sz="5400" dirty="0" smtClean="0"/>
              <a:t>       (CARRYING) </a:t>
            </a:r>
          </a:p>
          <a:p>
            <a:pPr marL="0" indent="0">
              <a:buNone/>
            </a:pPr>
            <a:r>
              <a:rPr lang="en-US" sz="5400" dirty="0" smtClean="0"/>
              <a:t>  </a:t>
            </a:r>
            <a:r>
              <a:rPr lang="en-US" sz="3900" dirty="0" smtClean="0"/>
              <a:t>GEN</a:t>
            </a:r>
            <a:r>
              <a:rPr lang="en-US" sz="5400" dirty="0" smtClean="0"/>
              <a:t>.  PORTA-</a:t>
            </a:r>
            <a:r>
              <a:rPr lang="en-US" sz="5400" dirty="0" smtClean="0">
                <a:solidFill>
                  <a:srgbClr val="FF0000"/>
                </a:solidFill>
              </a:rPr>
              <a:t>NTIS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1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4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81019"/>
            <a:ext cx="12265890" cy="499687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CONJUGATION          2</a:t>
            </a:r>
            <a:r>
              <a:rPr lang="en-US" baseline="30000" dirty="0" smtClean="0"/>
              <a:t>ND</a:t>
            </a:r>
            <a:r>
              <a:rPr lang="en-US" dirty="0" smtClean="0"/>
              <a:t> CONJUGATION            3</a:t>
            </a:r>
            <a:r>
              <a:rPr lang="en-US" baseline="30000" dirty="0" smtClean="0"/>
              <a:t>RD</a:t>
            </a:r>
            <a:r>
              <a:rPr lang="en-US" dirty="0" smtClean="0"/>
              <a:t> CONJUGATION         3</a:t>
            </a:r>
            <a:r>
              <a:rPr lang="en-US" baseline="30000" dirty="0" smtClean="0"/>
              <a:t>RD</a:t>
            </a:r>
            <a:r>
              <a:rPr lang="en-US" dirty="0" smtClean="0"/>
              <a:t> –IO  and  4</a:t>
            </a:r>
            <a:r>
              <a:rPr lang="en-US" baseline="30000" dirty="0" smtClean="0"/>
              <a:t>Th</a:t>
            </a:r>
            <a:r>
              <a:rPr lang="en-US" dirty="0" smtClean="0"/>
              <a:t> conjugation</a:t>
            </a:r>
          </a:p>
          <a:p>
            <a:r>
              <a:rPr lang="en-US" dirty="0" err="1" smtClean="0"/>
              <a:t>Am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n-US" dirty="0" err="1" smtClean="0"/>
              <a:t>re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mon</a:t>
            </a:r>
            <a:r>
              <a:rPr lang="en-US" dirty="0" err="1" smtClean="0">
                <a:latin typeface="Garamond" panose="02020404030301010803" pitchFamily="18" charset="0"/>
              </a:rPr>
              <a:t>ē</a:t>
            </a:r>
            <a:r>
              <a:rPr lang="en-US" dirty="0" err="1" smtClean="0"/>
              <a:t>re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scrib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ĕ</a:t>
            </a:r>
            <a:r>
              <a:rPr lang="en-US" dirty="0" err="1" smtClean="0"/>
              <a:t>re</a:t>
            </a:r>
            <a:r>
              <a:rPr lang="en-US" dirty="0" smtClean="0"/>
              <a:t>                      </a:t>
            </a:r>
            <a:r>
              <a:rPr lang="en-US" dirty="0" err="1" smtClean="0"/>
              <a:t>cup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ĕ</a:t>
            </a:r>
            <a:r>
              <a:rPr lang="en-US" dirty="0" err="1" smtClean="0"/>
              <a:t>re</a:t>
            </a:r>
            <a:r>
              <a:rPr lang="en-US" dirty="0" smtClean="0"/>
              <a:t>             </a:t>
            </a:r>
            <a:r>
              <a:rPr lang="en-US" dirty="0" err="1" smtClean="0"/>
              <a:t>dorm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en-US" dirty="0" err="1" smtClean="0"/>
              <a:t>re</a:t>
            </a:r>
            <a:endParaRPr lang="en-US" dirty="0"/>
          </a:p>
          <a:p>
            <a:r>
              <a:rPr lang="en-US" dirty="0" err="1" smtClean="0"/>
              <a:t>Am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n-US" dirty="0" smtClean="0"/>
              <a:t>-ns                           </a:t>
            </a:r>
            <a:r>
              <a:rPr lang="en-US" dirty="0" err="1" smtClean="0"/>
              <a:t>mon</a:t>
            </a:r>
            <a:r>
              <a:rPr lang="en-US" dirty="0" err="1" smtClean="0">
                <a:latin typeface="Garamond" panose="02020404030301010803" pitchFamily="18" charset="0"/>
              </a:rPr>
              <a:t>ē</a:t>
            </a:r>
            <a:r>
              <a:rPr lang="en-US" dirty="0" smtClean="0"/>
              <a:t>-ns                            </a:t>
            </a:r>
            <a:r>
              <a:rPr lang="en-US" dirty="0" err="1" smtClean="0"/>
              <a:t>scrib</a:t>
            </a:r>
            <a:r>
              <a:rPr lang="en-US" dirty="0" smtClean="0"/>
              <a:t>-(e) ns                 cup(</a:t>
            </a:r>
            <a:r>
              <a:rPr lang="en-US" dirty="0" err="1" smtClean="0"/>
              <a:t>iE</a:t>
            </a:r>
            <a:r>
              <a:rPr lang="en-US" dirty="0" smtClean="0"/>
              <a:t>)ns         </a:t>
            </a:r>
            <a:r>
              <a:rPr lang="en-US" dirty="0" err="1" smtClean="0"/>
              <a:t>dormi</a:t>
            </a:r>
            <a:r>
              <a:rPr lang="en-US" dirty="0" smtClean="0"/>
              <a:t> (e) ns</a:t>
            </a:r>
          </a:p>
          <a:p>
            <a:r>
              <a:rPr lang="en-US" dirty="0" err="1" smtClean="0"/>
              <a:t>Ama-ntis</a:t>
            </a:r>
            <a:r>
              <a:rPr lang="en-US" dirty="0" smtClean="0"/>
              <a:t>                         </a:t>
            </a:r>
            <a:r>
              <a:rPr lang="en-US" dirty="0" err="1" smtClean="0"/>
              <a:t>mone-ntis</a:t>
            </a:r>
            <a:r>
              <a:rPr lang="en-US" dirty="0" smtClean="0"/>
              <a:t>                           </a:t>
            </a:r>
            <a:r>
              <a:rPr lang="en-US" dirty="0" err="1" smtClean="0"/>
              <a:t>scrib</a:t>
            </a:r>
            <a:r>
              <a:rPr lang="en-US" dirty="0" smtClean="0"/>
              <a:t>-e-</a:t>
            </a:r>
            <a:r>
              <a:rPr lang="en-US" dirty="0" err="1" smtClean="0"/>
              <a:t>ntis</a:t>
            </a:r>
            <a:r>
              <a:rPr lang="en-US" dirty="0" smtClean="0"/>
              <a:t>                cup-</a:t>
            </a:r>
            <a:r>
              <a:rPr lang="en-US" dirty="0" err="1" smtClean="0"/>
              <a:t>ie</a:t>
            </a:r>
            <a:r>
              <a:rPr lang="en-US" dirty="0" smtClean="0"/>
              <a:t>-</a:t>
            </a:r>
            <a:r>
              <a:rPr lang="en-US" dirty="0" err="1" smtClean="0"/>
              <a:t>ntis</a:t>
            </a:r>
            <a:r>
              <a:rPr lang="en-US" dirty="0" smtClean="0"/>
              <a:t>      </a:t>
            </a:r>
            <a:r>
              <a:rPr lang="en-US" dirty="0" err="1" smtClean="0"/>
              <a:t>dormi</a:t>
            </a:r>
            <a:r>
              <a:rPr lang="en-US" dirty="0" smtClean="0"/>
              <a:t>-e-</a:t>
            </a:r>
            <a:r>
              <a:rPr lang="en-US" dirty="0" err="1" smtClean="0"/>
              <a:t>ntis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nom. - </a:t>
            </a:r>
            <a:r>
              <a:rPr lang="en-US" dirty="0" smtClean="0">
                <a:solidFill>
                  <a:srgbClr val="FF0000"/>
                </a:solidFill>
              </a:rPr>
              <a:t>ANS                               - ENS                                   -  </a:t>
            </a:r>
            <a:r>
              <a:rPr lang="en-US" dirty="0" err="1" smtClean="0">
                <a:solidFill>
                  <a:srgbClr val="FF0000"/>
                </a:solidFill>
              </a:rPr>
              <a:t>ens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-  </a:t>
            </a:r>
            <a:r>
              <a:rPr lang="en-US" dirty="0" err="1" smtClean="0">
                <a:solidFill>
                  <a:srgbClr val="FF0000"/>
                </a:solidFill>
              </a:rPr>
              <a:t>iens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Gen</a:t>
            </a:r>
            <a:r>
              <a:rPr lang="en-US" sz="1600" dirty="0" smtClean="0"/>
              <a:t>. - </a:t>
            </a:r>
            <a:r>
              <a:rPr lang="en-US" dirty="0" smtClean="0">
                <a:solidFill>
                  <a:srgbClr val="FF0000"/>
                </a:solidFill>
              </a:rPr>
              <a:t>Antis                            - </a:t>
            </a:r>
            <a:r>
              <a:rPr lang="en-US" dirty="0" err="1" smtClean="0">
                <a:solidFill>
                  <a:srgbClr val="FF0000"/>
                </a:solidFill>
              </a:rPr>
              <a:t>entis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- </a:t>
            </a:r>
            <a:r>
              <a:rPr lang="en-US" dirty="0" err="1" smtClean="0">
                <a:solidFill>
                  <a:srgbClr val="FF0000"/>
                </a:solidFill>
              </a:rPr>
              <a:t>entis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-  </a:t>
            </a:r>
            <a:r>
              <a:rPr lang="en-US" dirty="0" err="1" smtClean="0">
                <a:solidFill>
                  <a:srgbClr val="FF0000"/>
                </a:solidFill>
              </a:rPr>
              <a:t>ientis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7847"/>
          </a:xfrm>
        </p:spPr>
        <p:txBody>
          <a:bodyPr/>
          <a:lstStyle/>
          <a:p>
            <a:r>
              <a:rPr lang="en-US" dirty="0" smtClean="0"/>
              <a:t>Declining the participles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745" y="1468582"/>
            <a:ext cx="11379200" cy="5389418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/>
              <a:t>Singular</a:t>
            </a:r>
            <a:r>
              <a:rPr lang="en-US" dirty="0" smtClean="0"/>
              <a:t>                                                          plural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1400" dirty="0" smtClean="0"/>
              <a:t>masc./fem                  neuter  </a:t>
            </a:r>
            <a:r>
              <a:rPr lang="en-US" dirty="0" smtClean="0"/>
              <a:t>                                          </a:t>
            </a:r>
            <a:r>
              <a:rPr lang="en-US" sz="1400" dirty="0" smtClean="0"/>
              <a:t> masc./fem                          neuter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Nom.          </a:t>
            </a:r>
            <a:r>
              <a:rPr lang="en-US" dirty="0" err="1" smtClean="0"/>
              <a:t>Portans</a:t>
            </a: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portantes</a:t>
            </a:r>
            <a:r>
              <a:rPr lang="en-US" dirty="0" smtClean="0"/>
              <a:t>                 </a:t>
            </a:r>
            <a:r>
              <a:rPr lang="en-US" dirty="0" err="1" smtClean="0"/>
              <a:t>portantia</a:t>
            </a:r>
            <a:endParaRPr lang="en-US" dirty="0" smtClean="0"/>
          </a:p>
          <a:p>
            <a:r>
              <a:rPr lang="en-US" dirty="0" smtClean="0"/>
              <a:t>Gen.           </a:t>
            </a:r>
            <a:r>
              <a:rPr lang="en-US" dirty="0" err="1" smtClean="0"/>
              <a:t>Portantis</a:t>
            </a:r>
            <a:r>
              <a:rPr lang="en-US" dirty="0" smtClean="0"/>
              <a:t>                                                      </a:t>
            </a:r>
            <a:r>
              <a:rPr lang="en-US" dirty="0" err="1" smtClean="0"/>
              <a:t>portantium</a:t>
            </a:r>
            <a:endParaRPr lang="en-US" dirty="0" smtClean="0"/>
          </a:p>
          <a:p>
            <a:r>
              <a:rPr lang="en-US" dirty="0" smtClean="0"/>
              <a:t>Dat.            </a:t>
            </a:r>
            <a:r>
              <a:rPr lang="en-US" dirty="0" err="1" smtClean="0"/>
              <a:t>Portanti</a:t>
            </a:r>
            <a:r>
              <a:rPr lang="en-US" dirty="0" smtClean="0"/>
              <a:t>                                                        </a:t>
            </a:r>
            <a:r>
              <a:rPr lang="en-US" dirty="0" err="1" smtClean="0"/>
              <a:t>portantibus</a:t>
            </a:r>
            <a:endParaRPr lang="en-US" dirty="0" smtClean="0"/>
          </a:p>
          <a:p>
            <a:r>
              <a:rPr lang="en-US" dirty="0" smtClean="0"/>
              <a:t>Acc.           </a:t>
            </a:r>
            <a:r>
              <a:rPr lang="en-US" dirty="0" err="1" smtClean="0"/>
              <a:t>Portantem</a:t>
            </a:r>
            <a:r>
              <a:rPr lang="en-US" dirty="0" smtClean="0"/>
              <a:t>     </a:t>
            </a:r>
            <a:r>
              <a:rPr lang="en-US" dirty="0" err="1" smtClean="0"/>
              <a:t>portans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portantes</a:t>
            </a:r>
            <a:r>
              <a:rPr lang="en-US" dirty="0" smtClean="0"/>
              <a:t>                 </a:t>
            </a:r>
            <a:r>
              <a:rPr lang="en-US" dirty="0" err="1" smtClean="0"/>
              <a:t>portantia</a:t>
            </a:r>
            <a:endParaRPr lang="en-US" dirty="0" smtClean="0"/>
          </a:p>
          <a:p>
            <a:r>
              <a:rPr lang="en-US" dirty="0" smtClean="0"/>
              <a:t>Voc.          </a:t>
            </a:r>
            <a:r>
              <a:rPr lang="en-US" dirty="0" err="1" smtClean="0"/>
              <a:t>Portans</a:t>
            </a: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portantes</a:t>
            </a:r>
            <a:r>
              <a:rPr lang="en-US" dirty="0" smtClean="0"/>
              <a:t>                  </a:t>
            </a:r>
            <a:r>
              <a:rPr lang="en-US" dirty="0" err="1" smtClean="0"/>
              <a:t>portantia</a:t>
            </a:r>
            <a:endParaRPr lang="en-US" dirty="0" smtClean="0"/>
          </a:p>
          <a:p>
            <a:r>
              <a:rPr lang="en-US" dirty="0" smtClean="0"/>
              <a:t>Abl.            </a:t>
            </a:r>
            <a:r>
              <a:rPr lang="en-US" dirty="0" err="1" smtClean="0"/>
              <a:t>Portanti</a:t>
            </a:r>
            <a:r>
              <a:rPr lang="en-US" dirty="0" smtClean="0"/>
              <a:t>/e                                                     </a:t>
            </a:r>
            <a:r>
              <a:rPr lang="en-US" dirty="0" err="1" smtClean="0"/>
              <a:t>portantibus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8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girl saw her mother </a:t>
            </a:r>
            <a:r>
              <a:rPr lang="en-US" altLang="en-US" dirty="0">
                <a:solidFill>
                  <a:srgbClr val="FF0000"/>
                </a:solidFill>
              </a:rPr>
              <a:t>sitting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/>
              <a:t>in the garden.</a:t>
            </a:r>
            <a:br>
              <a:rPr lang="en-US" altLang="en-US" dirty="0"/>
            </a:br>
            <a:r>
              <a:rPr lang="en-US" altLang="en-US" dirty="0" err="1"/>
              <a:t>puella</a:t>
            </a:r>
            <a:r>
              <a:rPr lang="en-US" altLang="en-US" dirty="0"/>
              <a:t> </a:t>
            </a:r>
            <a:r>
              <a:rPr lang="en-US" altLang="en-US" dirty="0" err="1"/>
              <a:t>matrem</a:t>
            </a:r>
            <a:r>
              <a:rPr lang="en-US" altLang="en-US" dirty="0"/>
              <a:t> in </a:t>
            </a:r>
            <a:r>
              <a:rPr lang="en-US" altLang="en-US" dirty="0" err="1"/>
              <a:t>horto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sedentem</a:t>
            </a:r>
            <a:r>
              <a:rPr lang="en-US" altLang="en-US" dirty="0"/>
              <a:t> </a:t>
            </a:r>
            <a:r>
              <a:rPr lang="en-US" altLang="en-US" dirty="0" err="1"/>
              <a:t>vidit</a:t>
            </a:r>
            <a:r>
              <a:rPr lang="en-US" altLang="en-US" sz="4400" dirty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1447" y="2661856"/>
            <a:ext cx="2887215" cy="34242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62" y="2661855"/>
            <a:ext cx="310110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9" y="618517"/>
            <a:ext cx="11240654" cy="1596177"/>
          </a:xfrm>
        </p:spPr>
        <p:txBody>
          <a:bodyPr/>
          <a:lstStyle/>
          <a:p>
            <a:r>
              <a:rPr lang="en-US" altLang="en-US" dirty="0"/>
              <a:t>The boy hurried through the house, </a:t>
            </a:r>
            <a:r>
              <a:rPr lang="en-US" altLang="en-US" dirty="0">
                <a:solidFill>
                  <a:srgbClr val="FF0000"/>
                </a:solidFill>
              </a:rPr>
              <a:t>looking</a:t>
            </a:r>
            <a:r>
              <a:rPr lang="en-US" altLang="en-US" dirty="0"/>
              <a:t> for books.</a:t>
            </a:r>
            <a:br>
              <a:rPr lang="en-US" altLang="en-US" dirty="0"/>
            </a:br>
            <a:r>
              <a:rPr lang="en-US" altLang="en-US" dirty="0" err="1"/>
              <a:t>puer</a:t>
            </a:r>
            <a:r>
              <a:rPr lang="en-US" altLang="en-US" dirty="0"/>
              <a:t> per </a:t>
            </a:r>
            <a:r>
              <a:rPr lang="en-US" altLang="en-US" dirty="0" err="1"/>
              <a:t>villam</a:t>
            </a:r>
            <a:r>
              <a:rPr lang="en-US" altLang="en-US" dirty="0"/>
              <a:t> </a:t>
            </a:r>
            <a:r>
              <a:rPr lang="en-US" altLang="en-US" dirty="0" err="1"/>
              <a:t>contendit</a:t>
            </a:r>
            <a:r>
              <a:rPr lang="en-US" altLang="en-US" dirty="0"/>
              <a:t>, </a:t>
            </a:r>
            <a:r>
              <a:rPr lang="en-US" altLang="en-US" dirty="0" err="1"/>
              <a:t>libros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quaerens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745" y="2327564"/>
            <a:ext cx="5754254" cy="4414981"/>
          </a:xfrm>
        </p:spPr>
      </p:pic>
    </p:spTree>
    <p:extLst>
      <p:ext uri="{BB962C8B-B14F-4D97-AF65-F5344CB8AC3E}">
        <p14:creationId xmlns:p14="http://schemas.microsoft.com/office/powerpoint/2010/main" val="142661422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</TotalTime>
  <Words>196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Tw Cen MT</vt:lpstr>
      <vt:lpstr>Droplet</vt:lpstr>
      <vt:lpstr>PRESENT ACTIVE PARTICIPLES</vt:lpstr>
      <vt:lpstr>What is a participle ?</vt:lpstr>
      <vt:lpstr>HOW TO MAKE THE PRESENT ACTIVE PARTICIPLE IN Latin ?</vt:lpstr>
      <vt:lpstr>PowerPoint Presentation</vt:lpstr>
      <vt:lpstr>Declining the participles</vt:lpstr>
      <vt:lpstr>The girl saw her mother sitting in the garden. puella matrem in horto sedentem vidit.</vt:lpstr>
      <vt:lpstr>The boy hurried through the house, looking for books. puer per villam contendit, libros quaerens.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ACTIVE PARTICIPLES</dc:title>
  <dc:creator>Suzana Antolic-Soban</dc:creator>
  <cp:lastModifiedBy>Suzana Antolic-Soban</cp:lastModifiedBy>
  <cp:revision>14</cp:revision>
  <dcterms:created xsi:type="dcterms:W3CDTF">2018-10-31T12:52:54Z</dcterms:created>
  <dcterms:modified xsi:type="dcterms:W3CDTF">2018-10-31T13:41:03Z</dcterms:modified>
</cp:coreProperties>
</file>