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469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66983"/>
            <a:ext cx="8915399" cy="1071418"/>
          </a:xfrm>
        </p:spPr>
        <p:txBody>
          <a:bodyPr>
            <a:normAutofit/>
          </a:bodyPr>
          <a:lstStyle/>
          <a:p>
            <a:r>
              <a:rPr lang="en-US" dirty="0"/>
              <a:t>         Neuter nouns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3309" y="2798619"/>
            <a:ext cx="9851303" cy="31050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They belong to 2</a:t>
            </a:r>
            <a:r>
              <a:rPr lang="en-US" sz="3200" baseline="30000" dirty="0">
                <a:solidFill>
                  <a:srgbClr val="FF0000"/>
                </a:solidFill>
              </a:rPr>
              <a:t>nd </a:t>
            </a:r>
            <a:r>
              <a:rPr lang="en-US" sz="3200" dirty="0">
                <a:solidFill>
                  <a:srgbClr val="FF0000"/>
                </a:solidFill>
              </a:rPr>
              <a:t>declension and 3</a:t>
            </a:r>
            <a:r>
              <a:rPr lang="en-US" sz="3200" baseline="30000" dirty="0">
                <a:solidFill>
                  <a:srgbClr val="FF0000"/>
                </a:solidFill>
              </a:rPr>
              <a:t>rd</a:t>
            </a:r>
            <a:r>
              <a:rPr lang="en-US" sz="3200" dirty="0">
                <a:solidFill>
                  <a:srgbClr val="FF0000"/>
                </a:solidFill>
              </a:rPr>
              <a:t> declension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They have in NOM. and ACC. – same ending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Their plurals in NOM. and ACC. end on - </a:t>
            </a:r>
            <a:r>
              <a:rPr lang="en-US" sz="4400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9160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945" y="624110"/>
            <a:ext cx="994366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There are some nouns  in Latin which belong to neuter gender (neither masculine or feminine)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91" y="2133600"/>
            <a:ext cx="10821121" cy="3777622"/>
          </a:xfrm>
        </p:spPr>
        <p:txBody>
          <a:bodyPr>
            <a:normAutofit/>
          </a:bodyPr>
          <a:lstStyle/>
          <a:p>
            <a:r>
              <a:rPr lang="en-US" sz="4000" dirty="0" err="1"/>
              <a:t>Tablinum</a:t>
            </a:r>
            <a:r>
              <a:rPr lang="en-US" sz="4000" dirty="0"/>
              <a:t>              study  room</a:t>
            </a:r>
          </a:p>
          <a:p>
            <a:r>
              <a:rPr lang="en-US" sz="4000" dirty="0"/>
              <a:t>Bellum                  war</a:t>
            </a:r>
          </a:p>
          <a:p>
            <a:r>
              <a:rPr lang="en-US" sz="4000" dirty="0" err="1"/>
              <a:t>Plaustrum</a:t>
            </a:r>
            <a:r>
              <a:rPr lang="en-US" sz="4000" dirty="0"/>
              <a:t>             wagon</a:t>
            </a:r>
          </a:p>
          <a:p>
            <a:r>
              <a:rPr lang="en-US" sz="4000" dirty="0"/>
              <a:t>Cubiculum          bedroom</a:t>
            </a:r>
          </a:p>
          <a:p>
            <a:r>
              <a:rPr lang="en-US" sz="4000" dirty="0"/>
              <a:t>Oppidum             city</a:t>
            </a:r>
          </a:p>
        </p:txBody>
      </p:sp>
    </p:spTree>
    <p:extLst>
      <p:ext uri="{BB962C8B-B14F-4D97-AF65-F5344CB8AC3E}">
        <p14:creationId xmlns:p14="http://schemas.microsoft.com/office/powerpoint/2010/main" val="10045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36" y="0"/>
            <a:ext cx="10243128" cy="1466850"/>
          </a:xfrm>
        </p:spPr>
        <p:txBody>
          <a:bodyPr>
            <a:normAutofit/>
          </a:bodyPr>
          <a:lstStyle/>
          <a:p>
            <a:r>
              <a:rPr lang="en-US"/>
              <a:t>           2</a:t>
            </a:r>
            <a:r>
              <a:rPr lang="en-US" baseline="30000"/>
              <a:t>nd</a:t>
            </a:r>
            <a:r>
              <a:rPr lang="en-US"/>
              <a:t> </a:t>
            </a:r>
            <a:r>
              <a:rPr lang="en-US" dirty="0"/>
              <a:t>declension neuter nouns</a:t>
            </a:r>
            <a:br>
              <a:rPr lang="en-US" dirty="0"/>
            </a:br>
            <a:r>
              <a:rPr lang="en-US" dirty="0"/>
              <a:t> I will here provide all the cases in SG. and PL.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38250"/>
            <a:ext cx="11480800" cy="5619750"/>
          </a:xfrm>
        </p:spPr>
        <p:txBody>
          <a:bodyPr>
            <a:normAutofit/>
          </a:bodyPr>
          <a:lstStyle/>
          <a:p>
            <a:r>
              <a:rPr lang="en-US" sz="3200" dirty="0"/>
              <a:t>         </a:t>
            </a:r>
          </a:p>
          <a:p>
            <a:r>
              <a:rPr lang="en-US" sz="3200" dirty="0"/>
              <a:t>            Singular                                        Plural</a:t>
            </a:r>
          </a:p>
          <a:p>
            <a:r>
              <a:rPr lang="en-US" sz="3200" dirty="0"/>
              <a:t>Nom. </a:t>
            </a:r>
            <a:r>
              <a:rPr lang="en-US" sz="3600" b="1" dirty="0" err="1">
                <a:solidFill>
                  <a:srgbClr val="FF0000"/>
                </a:solidFill>
              </a:rPr>
              <a:t>tablinum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                              </a:t>
            </a:r>
            <a:r>
              <a:rPr lang="en-US" sz="3600" b="1" dirty="0" err="1">
                <a:solidFill>
                  <a:srgbClr val="FF0000"/>
                </a:solidFill>
              </a:rPr>
              <a:t>tablina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dirty="0"/>
              <a:t>Gen. </a:t>
            </a:r>
            <a:r>
              <a:rPr lang="en-US" sz="3600" dirty="0" err="1"/>
              <a:t>tablini</a:t>
            </a:r>
            <a:r>
              <a:rPr lang="en-US" sz="3600" dirty="0"/>
              <a:t>                                    </a:t>
            </a:r>
            <a:r>
              <a:rPr lang="en-US" sz="3600" dirty="0" err="1"/>
              <a:t>tablinōrum</a:t>
            </a:r>
            <a:endParaRPr lang="en-US" sz="3600" dirty="0"/>
          </a:p>
          <a:p>
            <a:r>
              <a:rPr lang="en-US" sz="3600" dirty="0"/>
              <a:t>Dat.  </a:t>
            </a:r>
            <a:r>
              <a:rPr lang="en-US" sz="3600" b="1" dirty="0" err="1"/>
              <a:t>tablino</a:t>
            </a:r>
            <a:r>
              <a:rPr lang="en-US" sz="3600" dirty="0"/>
              <a:t>                                   </a:t>
            </a:r>
            <a:r>
              <a:rPr lang="en-US" sz="3600" b="1" dirty="0" err="1"/>
              <a:t>tablinis</a:t>
            </a:r>
            <a:endParaRPr lang="en-US" sz="3600" b="1" dirty="0"/>
          </a:p>
          <a:p>
            <a:r>
              <a:rPr lang="en-US" sz="3600" dirty="0"/>
              <a:t>Acc. </a:t>
            </a:r>
            <a:r>
              <a:rPr lang="en-US" sz="3600" b="1" dirty="0" err="1">
                <a:solidFill>
                  <a:srgbClr val="FF0000"/>
                </a:solidFill>
              </a:rPr>
              <a:t>tablinum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 </a:t>
            </a:r>
            <a:r>
              <a:rPr lang="en-US" sz="3600" dirty="0"/>
              <a:t>                              </a:t>
            </a:r>
            <a:r>
              <a:rPr lang="en-US" sz="3600" b="1" dirty="0" err="1">
                <a:solidFill>
                  <a:srgbClr val="FF0000"/>
                </a:solidFill>
              </a:rPr>
              <a:t>tablina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dirty="0"/>
              <a:t>Abl.   </a:t>
            </a:r>
            <a:r>
              <a:rPr lang="en-US" sz="3600" b="1" dirty="0" err="1"/>
              <a:t>tablinō</a:t>
            </a:r>
            <a:r>
              <a:rPr lang="en-US" sz="3600" b="1" dirty="0"/>
              <a:t>   </a:t>
            </a:r>
            <a:r>
              <a:rPr lang="en-US" sz="3600" dirty="0"/>
              <a:t>                                </a:t>
            </a:r>
            <a:r>
              <a:rPr lang="en-US" sz="3600" b="1" dirty="0" err="1"/>
              <a:t>tablinis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8780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455" y="624110"/>
            <a:ext cx="9611157" cy="128089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declension neuter gender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133600"/>
            <a:ext cx="10276176" cy="3777622"/>
          </a:xfrm>
        </p:spPr>
        <p:txBody>
          <a:bodyPr/>
          <a:lstStyle/>
          <a:p>
            <a:r>
              <a:rPr lang="en-US" sz="4400" dirty="0"/>
              <a:t>Animal     </a:t>
            </a:r>
            <a:r>
              <a:rPr lang="en-US" sz="4400" dirty="0" err="1"/>
              <a:t>animal</a:t>
            </a:r>
            <a:endParaRPr lang="en-US" sz="4400" dirty="0"/>
          </a:p>
          <a:p>
            <a:r>
              <a:rPr lang="en-US" sz="4400" dirty="0"/>
              <a:t>Tempus    time</a:t>
            </a:r>
          </a:p>
          <a:p>
            <a:r>
              <a:rPr lang="en-US" sz="4400" dirty="0"/>
              <a:t>Caput      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6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273" y="624110"/>
            <a:ext cx="9657339" cy="1280890"/>
          </a:xfrm>
        </p:spPr>
        <p:txBody>
          <a:bodyPr/>
          <a:lstStyle/>
          <a:p>
            <a:r>
              <a:rPr lang="en-US" dirty="0"/>
              <a:t>All cases for 3</a:t>
            </a:r>
            <a:r>
              <a:rPr lang="en-US" baseline="30000" dirty="0"/>
              <a:t>rd</a:t>
            </a:r>
            <a:r>
              <a:rPr lang="en-US" dirty="0"/>
              <a:t> declension neuter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91" y="1459345"/>
            <a:ext cx="11102109" cy="5398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         </a:t>
            </a:r>
            <a:r>
              <a:rPr lang="en-US" sz="4400" dirty="0"/>
              <a:t>Singular                          Plural </a:t>
            </a:r>
          </a:p>
          <a:p>
            <a:r>
              <a:rPr lang="en-US" sz="4400" dirty="0"/>
              <a:t>Nom. </a:t>
            </a:r>
            <a:r>
              <a:rPr lang="en-US" sz="4400" b="1" dirty="0">
                <a:solidFill>
                  <a:srgbClr val="FF0000"/>
                </a:solidFill>
              </a:rPr>
              <a:t>caput </a:t>
            </a:r>
            <a:r>
              <a:rPr lang="en-US" sz="4400" b="1" dirty="0"/>
              <a:t>                     </a:t>
            </a:r>
            <a:r>
              <a:rPr lang="en-US" sz="4400" b="1" dirty="0">
                <a:solidFill>
                  <a:srgbClr val="FF0000"/>
                </a:solidFill>
              </a:rPr>
              <a:t>capita</a:t>
            </a:r>
          </a:p>
          <a:p>
            <a:r>
              <a:rPr lang="en-US" sz="4400" dirty="0"/>
              <a:t>Gen.  </a:t>
            </a:r>
            <a:r>
              <a:rPr lang="en-US" sz="4400" dirty="0" err="1"/>
              <a:t>capitis</a:t>
            </a:r>
            <a:r>
              <a:rPr lang="en-US" sz="4400" dirty="0"/>
              <a:t>                     </a:t>
            </a:r>
            <a:r>
              <a:rPr lang="en-US" sz="4400" dirty="0" err="1"/>
              <a:t>capitum</a:t>
            </a:r>
            <a:endParaRPr lang="en-US" sz="4400" dirty="0"/>
          </a:p>
          <a:p>
            <a:r>
              <a:rPr lang="en-US" sz="4400" dirty="0"/>
              <a:t>Dat.   </a:t>
            </a:r>
            <a:r>
              <a:rPr lang="en-US" sz="4400" b="1" dirty="0" err="1"/>
              <a:t>capiti</a:t>
            </a:r>
            <a:r>
              <a:rPr lang="en-US" sz="4400" b="1" dirty="0"/>
              <a:t>                      </a:t>
            </a:r>
            <a:r>
              <a:rPr lang="en-US" sz="4400" b="1" dirty="0" err="1"/>
              <a:t>capitibus</a:t>
            </a:r>
            <a:endParaRPr lang="en-US" sz="4400" b="1" dirty="0"/>
          </a:p>
          <a:p>
            <a:r>
              <a:rPr lang="en-US" sz="4400" dirty="0"/>
              <a:t>Acc.  </a:t>
            </a:r>
            <a:r>
              <a:rPr lang="en-US" sz="4400" b="1" dirty="0">
                <a:solidFill>
                  <a:srgbClr val="FF0000"/>
                </a:solidFill>
              </a:rPr>
              <a:t>caput </a:t>
            </a:r>
            <a:r>
              <a:rPr lang="en-US" sz="4400" b="1" dirty="0"/>
              <a:t>                     </a:t>
            </a:r>
            <a:r>
              <a:rPr lang="en-US" sz="4400" b="1" dirty="0">
                <a:solidFill>
                  <a:srgbClr val="FF0000"/>
                </a:solidFill>
              </a:rPr>
              <a:t>capita</a:t>
            </a:r>
          </a:p>
          <a:p>
            <a:r>
              <a:rPr lang="en-US" sz="4400" dirty="0"/>
              <a:t>Abl.    </a:t>
            </a:r>
            <a:r>
              <a:rPr lang="en-US" sz="4400" b="1" dirty="0" err="1"/>
              <a:t>capite</a:t>
            </a:r>
            <a:r>
              <a:rPr lang="en-US" sz="4400" b="1" dirty="0"/>
              <a:t>                    </a:t>
            </a:r>
            <a:r>
              <a:rPr lang="en-US" sz="4400" b="1" dirty="0" err="1"/>
              <a:t>capitibus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150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145" y="624110"/>
            <a:ext cx="9740467" cy="1280890"/>
          </a:xfrm>
        </p:spPr>
        <p:txBody>
          <a:bodyPr/>
          <a:lstStyle/>
          <a:p>
            <a:r>
              <a:rPr lang="en-US" dirty="0"/>
              <a:t>Translate: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431636"/>
            <a:ext cx="11554691" cy="5426364"/>
          </a:xfrm>
        </p:spPr>
        <p:txBody>
          <a:bodyPr>
            <a:normAutofit/>
          </a:bodyPr>
          <a:lstStyle/>
          <a:p>
            <a:r>
              <a:rPr lang="en-US" sz="3200" dirty="0" err="1"/>
              <a:t>Multa</a:t>
            </a:r>
            <a:r>
              <a:rPr lang="en-US" sz="3200" dirty="0"/>
              <a:t> </a:t>
            </a:r>
            <a:r>
              <a:rPr lang="en-US" sz="3200" dirty="0" err="1"/>
              <a:t>plaustra</a:t>
            </a:r>
            <a:r>
              <a:rPr lang="en-US" sz="3200" dirty="0"/>
              <a:t> </a:t>
            </a:r>
            <a:r>
              <a:rPr lang="en-US" sz="3200" dirty="0" err="1"/>
              <a:t>rotas</a:t>
            </a:r>
            <a:r>
              <a:rPr lang="en-US" sz="3200" dirty="0"/>
              <a:t> </a:t>
            </a:r>
            <a:r>
              <a:rPr lang="en-US" sz="3200" dirty="0" err="1"/>
              <a:t>fractas</a:t>
            </a:r>
            <a:r>
              <a:rPr lang="en-US" sz="3200" dirty="0"/>
              <a:t> </a:t>
            </a:r>
            <a:r>
              <a:rPr lang="en-US" sz="3200" dirty="0" err="1"/>
              <a:t>habent</a:t>
            </a:r>
            <a:r>
              <a:rPr lang="en-US" sz="3200" dirty="0"/>
              <a:t>.             </a:t>
            </a:r>
            <a:r>
              <a:rPr lang="en-US" sz="2800" dirty="0" err="1"/>
              <a:t>fractus</a:t>
            </a:r>
            <a:r>
              <a:rPr lang="en-US" sz="2800" dirty="0"/>
              <a:t>-broken</a:t>
            </a:r>
          </a:p>
          <a:p>
            <a:r>
              <a:rPr lang="en-US" sz="3200" dirty="0"/>
              <a:t> ___________________________________            </a:t>
            </a:r>
            <a:r>
              <a:rPr lang="en-US" sz="2800" dirty="0"/>
              <a:t>rota- wheel</a:t>
            </a:r>
            <a:r>
              <a:rPr lang="en-US" sz="3200" dirty="0"/>
              <a:t>                                                          </a:t>
            </a:r>
            <a:endParaRPr lang="en-US" sz="2800" dirty="0"/>
          </a:p>
          <a:p>
            <a:r>
              <a:rPr lang="en-US" sz="3200" dirty="0"/>
              <a:t>Cubiculum </a:t>
            </a:r>
            <a:r>
              <a:rPr lang="en-US" sz="3200" dirty="0" err="1"/>
              <a:t>magnificum</a:t>
            </a:r>
            <a:r>
              <a:rPr lang="en-US" sz="3200" dirty="0"/>
              <a:t> in </a:t>
            </a:r>
            <a:r>
              <a:rPr lang="en-US" sz="3200" dirty="0" err="1"/>
              <a:t>ista</a:t>
            </a:r>
            <a:r>
              <a:rPr lang="en-US" sz="3200" dirty="0"/>
              <a:t> villa est.</a:t>
            </a:r>
          </a:p>
          <a:p>
            <a:r>
              <a:rPr lang="en-US" sz="3200" dirty="0"/>
              <a:t>________________________________________</a:t>
            </a:r>
          </a:p>
          <a:p>
            <a:r>
              <a:rPr lang="en-US" sz="3200" dirty="0" err="1"/>
              <a:t>Puer</a:t>
            </a:r>
            <a:r>
              <a:rPr lang="en-US" sz="3200" dirty="0"/>
              <a:t> animal </a:t>
            </a:r>
            <a:r>
              <a:rPr lang="en-US" sz="3200" dirty="0" err="1"/>
              <a:t>ferox</a:t>
            </a:r>
            <a:r>
              <a:rPr lang="en-US" sz="3200" dirty="0"/>
              <a:t> in </a:t>
            </a:r>
            <a:r>
              <a:rPr lang="en-US" sz="3200" dirty="0" err="1"/>
              <a:t>silva</a:t>
            </a:r>
            <a:r>
              <a:rPr lang="en-US" sz="3200" dirty="0"/>
              <a:t> </a:t>
            </a:r>
            <a:r>
              <a:rPr lang="en-US" sz="3200" dirty="0" err="1"/>
              <a:t>videt</a:t>
            </a:r>
            <a:r>
              <a:rPr lang="en-US" sz="3200" dirty="0"/>
              <a:t>.</a:t>
            </a:r>
          </a:p>
          <a:p>
            <a:r>
              <a:rPr lang="en-US" sz="3200" dirty="0"/>
              <a:t>________________________________________</a:t>
            </a:r>
          </a:p>
          <a:p>
            <a:r>
              <a:rPr lang="en-US" sz="3200" dirty="0"/>
              <a:t>Animal </a:t>
            </a:r>
            <a:r>
              <a:rPr lang="en-US" sz="3200" dirty="0" err="1"/>
              <a:t>ferox</a:t>
            </a:r>
            <a:r>
              <a:rPr lang="en-US" sz="3200" dirty="0"/>
              <a:t> </a:t>
            </a:r>
            <a:r>
              <a:rPr lang="en-US" sz="3200" dirty="0" err="1"/>
              <a:t>puerum</a:t>
            </a:r>
            <a:r>
              <a:rPr lang="en-US" sz="3200" dirty="0"/>
              <a:t> in </a:t>
            </a:r>
            <a:r>
              <a:rPr lang="en-US" sz="3200" dirty="0" err="1"/>
              <a:t>silva</a:t>
            </a:r>
            <a:r>
              <a:rPr lang="en-US" sz="3200" dirty="0"/>
              <a:t> petit.</a:t>
            </a:r>
          </a:p>
          <a:p>
            <a:r>
              <a:rPr lang="en-US" sz="3200" dirty="0"/>
              <a:t>_________________________________________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15116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</TotalTime>
  <Words>168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        Neuter nouns</vt:lpstr>
      <vt:lpstr>There are some nouns  in Latin which belong to neuter gender (neither masculine or feminine)</vt:lpstr>
      <vt:lpstr>           2nd declension neuter nouns  I will here provide all the cases in SG. and PL.</vt:lpstr>
      <vt:lpstr>3rd declension neuter gender examples</vt:lpstr>
      <vt:lpstr>All cases for 3rd declension neuter</vt:lpstr>
      <vt:lpstr>Translate: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Neuter nouns</dc:title>
  <dc:creator>Suzana Antolic-Soban</dc:creator>
  <cp:lastModifiedBy>Suzana Antolic-Soban</cp:lastModifiedBy>
  <cp:revision>17</cp:revision>
  <cp:lastPrinted>2020-01-08T16:30:17Z</cp:lastPrinted>
  <dcterms:created xsi:type="dcterms:W3CDTF">2018-08-26T16:03:38Z</dcterms:created>
  <dcterms:modified xsi:type="dcterms:W3CDTF">2020-01-08T16:40:00Z</dcterms:modified>
</cp:coreProperties>
</file>