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1" r:id="rId5"/>
    <p:sldId id="260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08T16:44:39.060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08T17:20:54.78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08T17:21:16.73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08T17:21:27.63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ustomXml" Target="../ink/ink4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A19AE-DD9F-4616-97BD-ACA5930AE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3050" y="2514600"/>
            <a:ext cx="10648949" cy="2262781"/>
          </a:xfrm>
        </p:spPr>
        <p:txBody>
          <a:bodyPr/>
          <a:lstStyle/>
          <a:p>
            <a:r>
              <a:rPr lang="en-US" dirty="0"/>
              <a:t>Gerundive is a </a:t>
            </a:r>
            <a:r>
              <a:rPr lang="en-US" b="1" u="sng" dirty="0"/>
              <a:t>verbal adjective</a:t>
            </a:r>
            <a:br>
              <a:rPr lang="en-US" dirty="0"/>
            </a:br>
            <a:r>
              <a:rPr lang="en-US" dirty="0"/>
              <a:t>it is a </a:t>
            </a:r>
            <a:r>
              <a:rPr lang="en-US" dirty="0">
                <a:solidFill>
                  <a:srgbClr val="FF0000"/>
                </a:solidFill>
              </a:rPr>
              <a:t>future passive participle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DDF124-2C2F-4D3E-8ED6-27F3FB1FF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7325" y="4777379"/>
            <a:ext cx="10734674" cy="1126283"/>
          </a:xfrm>
        </p:spPr>
        <p:txBody>
          <a:bodyPr>
            <a:normAutofit/>
          </a:bodyPr>
          <a:lstStyle/>
          <a:p>
            <a:r>
              <a:rPr lang="en-US" sz="2400" dirty="0"/>
              <a:t>We learned before </a:t>
            </a:r>
            <a:r>
              <a:rPr lang="en-US" sz="2400" u="sng" dirty="0"/>
              <a:t>the present active and perfect passive participles</a:t>
            </a:r>
          </a:p>
        </p:txBody>
      </p:sp>
    </p:spTree>
    <p:extLst>
      <p:ext uri="{BB962C8B-B14F-4D97-AF65-F5344CB8AC3E}">
        <p14:creationId xmlns:p14="http://schemas.microsoft.com/office/powerpoint/2010/main" val="2937755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539D3-6620-4FE1-B1B2-E5271ED23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 us review again what is a participle.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63F1B-C400-4593-AFAF-1F96753E0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0749" y="2133600"/>
            <a:ext cx="9610725" cy="4438650"/>
          </a:xfrm>
        </p:spPr>
        <p:txBody>
          <a:bodyPr>
            <a:normAutofit/>
          </a:bodyPr>
          <a:lstStyle/>
          <a:p>
            <a:r>
              <a:rPr lang="en-US" sz="3600" dirty="0"/>
              <a:t>It is an adjective since describes the noun</a:t>
            </a:r>
          </a:p>
          <a:p>
            <a:r>
              <a:rPr lang="en-US" sz="3600" dirty="0"/>
              <a:t>It is made from a verb</a:t>
            </a:r>
          </a:p>
          <a:p>
            <a:r>
              <a:rPr lang="en-US" sz="3600" dirty="0">
                <a:solidFill>
                  <a:srgbClr val="FF0000"/>
                </a:solidFill>
              </a:rPr>
              <a:t>Participle is in the same gender, number and case as the noun it describes</a:t>
            </a:r>
          </a:p>
        </p:txBody>
      </p:sp>
    </p:spTree>
    <p:extLst>
      <p:ext uri="{BB962C8B-B14F-4D97-AF65-F5344CB8AC3E}">
        <p14:creationId xmlns:p14="http://schemas.microsoft.com/office/powerpoint/2010/main" val="403012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C5B5B-389F-4274-810A-5CDC8479A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601" y="624110"/>
            <a:ext cx="9674011" cy="792955"/>
          </a:xfrm>
        </p:spPr>
        <p:txBody>
          <a:bodyPr/>
          <a:lstStyle/>
          <a:p>
            <a:r>
              <a:rPr lang="en-US" dirty="0"/>
              <a:t>How to make/translate a gerundive?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4CBD2-05B9-44AE-A8A4-E15B7A8BB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2115" y="1417065"/>
            <a:ext cx="9912497" cy="4884885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Take the present stem (infinitive)</a:t>
            </a:r>
          </a:p>
          <a:p>
            <a:r>
              <a:rPr lang="en-US" sz="4400" dirty="0"/>
              <a:t>               </a:t>
            </a:r>
            <a:r>
              <a:rPr lang="en-US" sz="4400" dirty="0" err="1">
                <a:solidFill>
                  <a:srgbClr val="FF0000"/>
                </a:solidFill>
              </a:rPr>
              <a:t>lauda</a:t>
            </a:r>
            <a:r>
              <a:rPr lang="en-US" sz="4400" dirty="0"/>
              <a:t>-re</a:t>
            </a:r>
          </a:p>
          <a:p>
            <a:pPr marL="0" indent="0">
              <a:buNone/>
            </a:pPr>
            <a:r>
              <a:rPr lang="en-US" sz="3200" dirty="0"/>
              <a:t>stem </a:t>
            </a:r>
            <a:r>
              <a:rPr lang="en-US" sz="3200" dirty="0" err="1">
                <a:solidFill>
                  <a:srgbClr val="FF0000"/>
                </a:solidFill>
              </a:rPr>
              <a:t>lauda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+ </a:t>
            </a:r>
            <a:r>
              <a:rPr lang="en-US" sz="3200" dirty="0" err="1">
                <a:solidFill>
                  <a:srgbClr val="0070C0"/>
                </a:solidFill>
              </a:rPr>
              <a:t>ndus</a:t>
            </a:r>
            <a:r>
              <a:rPr lang="en-US" sz="3200" dirty="0">
                <a:solidFill>
                  <a:srgbClr val="0070C0"/>
                </a:solidFill>
              </a:rPr>
              <a:t>, -</a:t>
            </a:r>
            <a:r>
              <a:rPr lang="en-US" sz="3200" dirty="0" err="1">
                <a:solidFill>
                  <a:srgbClr val="0070C0"/>
                </a:solidFill>
              </a:rPr>
              <a:t>nda</a:t>
            </a:r>
            <a:r>
              <a:rPr lang="en-US" sz="3200" dirty="0">
                <a:solidFill>
                  <a:srgbClr val="0070C0"/>
                </a:solidFill>
              </a:rPr>
              <a:t>, -</a:t>
            </a:r>
            <a:r>
              <a:rPr lang="en-US" sz="3200" dirty="0" err="1">
                <a:solidFill>
                  <a:srgbClr val="0070C0"/>
                </a:solidFill>
              </a:rPr>
              <a:t>ndum</a:t>
            </a:r>
            <a:endParaRPr lang="en-US" sz="32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3200" dirty="0" err="1">
                <a:solidFill>
                  <a:srgbClr val="0070C0"/>
                </a:solidFill>
              </a:rPr>
              <a:t>lauda</a:t>
            </a:r>
            <a:r>
              <a:rPr lang="en-US" sz="3200" b="1" dirty="0" err="1">
                <a:solidFill>
                  <a:srgbClr val="0070C0"/>
                </a:solidFill>
              </a:rPr>
              <a:t>ndus</a:t>
            </a:r>
            <a:r>
              <a:rPr lang="en-US" sz="3200" dirty="0">
                <a:solidFill>
                  <a:srgbClr val="0070C0"/>
                </a:solidFill>
              </a:rPr>
              <a:t>, </a:t>
            </a:r>
            <a:r>
              <a:rPr lang="en-US" sz="3200" dirty="0" err="1">
                <a:solidFill>
                  <a:srgbClr val="0070C0"/>
                </a:solidFill>
              </a:rPr>
              <a:t>lauda</a:t>
            </a:r>
            <a:r>
              <a:rPr lang="en-US" sz="3200" b="1" dirty="0" err="1">
                <a:solidFill>
                  <a:srgbClr val="0070C0"/>
                </a:solidFill>
              </a:rPr>
              <a:t>nda</a:t>
            </a:r>
            <a:r>
              <a:rPr lang="en-US" sz="3200" dirty="0">
                <a:solidFill>
                  <a:srgbClr val="0070C0"/>
                </a:solidFill>
              </a:rPr>
              <a:t>, </a:t>
            </a:r>
            <a:r>
              <a:rPr lang="en-US" sz="3200" dirty="0" err="1">
                <a:solidFill>
                  <a:srgbClr val="0070C0"/>
                </a:solidFill>
              </a:rPr>
              <a:t>lauda</a:t>
            </a:r>
            <a:r>
              <a:rPr lang="en-US" sz="3200" b="1" dirty="0" err="1">
                <a:solidFill>
                  <a:srgbClr val="0070C0"/>
                </a:solidFill>
              </a:rPr>
              <a:t>ndum</a:t>
            </a:r>
            <a:endParaRPr lang="en-US" sz="32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b="1" dirty="0">
                <a:solidFill>
                  <a:schemeClr val="tx1"/>
                </a:solidFill>
              </a:rPr>
              <a:t>translation is: </a:t>
            </a:r>
            <a:r>
              <a:rPr lang="en-US" sz="3200" b="1" dirty="0">
                <a:solidFill>
                  <a:srgbClr val="0070C0"/>
                </a:solidFill>
              </a:rPr>
              <a:t>to be praised</a:t>
            </a:r>
          </a:p>
          <a:p>
            <a:pPr marL="0" indent="0">
              <a:buNone/>
            </a:pPr>
            <a:r>
              <a:rPr lang="en-US" sz="2800" b="1" u="sng" dirty="0">
                <a:solidFill>
                  <a:srgbClr val="0070C0"/>
                </a:solidFill>
              </a:rPr>
              <a:t>SHOWS THE ACTION THAT HAS TO HAPPEN IN THE FUTURE</a:t>
            </a:r>
          </a:p>
          <a:p>
            <a:pPr marL="0" indent="0">
              <a:buNone/>
            </a:pPr>
            <a:r>
              <a:rPr lang="en-US" sz="2800" b="1" u="sng" dirty="0">
                <a:solidFill>
                  <a:srgbClr val="0070C0"/>
                </a:solidFill>
              </a:rPr>
              <a:t>THAT ACTION HAS TO HAPPEN TO THE NOUN THAT GERUNDIVE DESCRIBES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A5400D3-D9D8-4853-A65F-D83E9CF08DB5}"/>
                  </a:ext>
                </a:extLst>
              </p14:cNvPr>
              <p14:cNvContentPartPr/>
              <p14:nvPr/>
            </p14:nvContentPartPr>
            <p14:xfrm>
              <a:off x="1209675" y="2018700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A5400D3-D9D8-4853-A65F-D83E9CF08DB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1675" y="2001060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C17B821A-78C4-472E-B7E2-D177D054625D}"/>
                  </a:ext>
                </a:extLst>
              </p14:cNvPr>
              <p14:cNvContentPartPr/>
              <p14:nvPr/>
            </p14:nvContentPartPr>
            <p14:xfrm>
              <a:off x="-972285" y="1047420"/>
              <a:ext cx="360" cy="3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C17B821A-78C4-472E-B7E2-D177D054625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980925" y="103842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DD065DE4-80C7-4D15-8DEB-F4EEF5170AA5}"/>
                  </a:ext>
                </a:extLst>
              </p14:cNvPr>
              <p14:cNvContentPartPr/>
              <p14:nvPr/>
            </p14:nvContentPartPr>
            <p14:xfrm>
              <a:off x="-1010085" y="4238100"/>
              <a:ext cx="360" cy="3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DD065DE4-80C7-4D15-8DEB-F4EEF5170AA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1018725" y="422946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4971853A-BA28-4A62-8183-3033491A8290}"/>
                  </a:ext>
                </a:extLst>
              </p14:cNvPr>
              <p14:cNvContentPartPr/>
              <p14:nvPr/>
            </p14:nvContentPartPr>
            <p14:xfrm>
              <a:off x="2162235" y="5324220"/>
              <a:ext cx="360" cy="36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4971853A-BA28-4A62-8183-3033491A829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53235" y="531522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55213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63A76-DF30-402D-AD0B-E66AA82A0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85962"/>
            <a:ext cx="8911687" cy="1280890"/>
          </a:xfrm>
        </p:spPr>
        <p:txBody>
          <a:bodyPr/>
          <a:lstStyle/>
          <a:p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           Gerundive of obligation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984D4-7377-42B2-9612-6229651AF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600" dirty="0"/>
              <a:t> </a:t>
            </a:r>
            <a:r>
              <a:rPr lang="en-US" sz="3600" dirty="0" err="1"/>
              <a:t>cena</a:t>
            </a:r>
            <a:r>
              <a:rPr lang="en-US" sz="3600" dirty="0"/>
              <a:t> </a:t>
            </a:r>
            <a:r>
              <a:rPr lang="en-US" sz="3600" dirty="0" err="1"/>
              <a:t>paranda</a:t>
            </a:r>
            <a:r>
              <a:rPr lang="en-US" sz="3600" dirty="0"/>
              <a:t> est.</a:t>
            </a:r>
          </a:p>
          <a:p>
            <a:r>
              <a:rPr lang="en-US" sz="3600" dirty="0"/>
              <a:t> dinner </a:t>
            </a:r>
            <a:r>
              <a:rPr lang="en-US" sz="3600" u="sng" dirty="0"/>
              <a:t>is to be prepared </a:t>
            </a:r>
            <a:r>
              <a:rPr lang="en-US" sz="3600" dirty="0"/>
              <a:t>or </a:t>
            </a:r>
          </a:p>
          <a:p>
            <a:pPr marL="0" indent="0">
              <a:buNone/>
            </a:pPr>
            <a:r>
              <a:rPr lang="en-US" sz="3600" dirty="0"/>
              <a:t>    dinner </a:t>
            </a:r>
            <a:r>
              <a:rPr lang="en-US" sz="3600" u="sng" dirty="0"/>
              <a:t>must be prepared</a:t>
            </a:r>
          </a:p>
        </p:txBody>
      </p:sp>
      <p:sp>
        <p:nvSpPr>
          <p:cNvPr id="4" name="Arrow: Curved Right 3">
            <a:extLst>
              <a:ext uri="{FF2B5EF4-FFF2-40B4-BE49-F238E27FC236}">
                <a16:creationId xmlns:a16="http://schemas.microsoft.com/office/drawing/2014/main" id="{D437FC6B-3E27-4EFA-B7E3-4A7FD7D20199}"/>
              </a:ext>
            </a:extLst>
          </p:cNvPr>
          <p:cNvSpPr/>
          <p:nvPr/>
        </p:nvSpPr>
        <p:spPr>
          <a:xfrm rot="5400000">
            <a:off x="4323572" y="1029481"/>
            <a:ext cx="817086" cy="237763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056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43380-7A62-4484-B48D-483EF1E4E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8325" y="624110"/>
            <a:ext cx="9666287" cy="1280890"/>
          </a:xfrm>
        </p:spPr>
        <p:txBody>
          <a:bodyPr/>
          <a:lstStyle/>
          <a:p>
            <a:r>
              <a:rPr lang="en-US" dirty="0"/>
              <a:t>Geru</a:t>
            </a:r>
            <a:r>
              <a:rPr lang="en-US" dirty="0">
                <a:solidFill>
                  <a:srgbClr val="0070C0"/>
                </a:solidFill>
              </a:rPr>
              <a:t>nd</a:t>
            </a:r>
            <a:r>
              <a:rPr lang="en-US" dirty="0"/>
              <a:t>ive of all 4 conjugation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1460E-3591-4505-812A-A517649AB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7" y="2133600"/>
            <a:ext cx="11858624" cy="377762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     </a:t>
            </a:r>
            <a:r>
              <a:rPr lang="en-US" sz="3200" dirty="0" err="1"/>
              <a:t>voca</a:t>
            </a:r>
            <a:r>
              <a:rPr lang="en-US" sz="3200" dirty="0" err="1">
                <a:solidFill>
                  <a:srgbClr val="0070C0"/>
                </a:solidFill>
              </a:rPr>
              <a:t>nd</a:t>
            </a:r>
            <a:r>
              <a:rPr lang="en-US" sz="3200" dirty="0" err="1"/>
              <a:t>us</a:t>
            </a:r>
            <a:r>
              <a:rPr lang="en-US" sz="3200" dirty="0"/>
              <a:t>, </a:t>
            </a:r>
            <a:r>
              <a:rPr lang="en-US" sz="3200" dirty="0" err="1"/>
              <a:t>voca</a:t>
            </a:r>
            <a:r>
              <a:rPr lang="en-US" sz="3200" dirty="0" err="1">
                <a:solidFill>
                  <a:srgbClr val="0070C0"/>
                </a:solidFill>
              </a:rPr>
              <a:t>nd</a:t>
            </a:r>
            <a:r>
              <a:rPr lang="en-US" sz="3200" dirty="0" err="1"/>
              <a:t>a</a:t>
            </a:r>
            <a:r>
              <a:rPr lang="en-US" sz="3200" dirty="0"/>
              <a:t>, </a:t>
            </a:r>
            <a:r>
              <a:rPr lang="en-US" sz="3200" dirty="0" err="1"/>
              <a:t>voca</a:t>
            </a:r>
            <a:r>
              <a:rPr lang="en-US" sz="3200" dirty="0" err="1">
                <a:solidFill>
                  <a:srgbClr val="0070C0"/>
                </a:solidFill>
              </a:rPr>
              <a:t>nd</a:t>
            </a:r>
            <a:r>
              <a:rPr lang="en-US" sz="3200" dirty="0" err="1"/>
              <a:t>um</a:t>
            </a:r>
            <a:r>
              <a:rPr lang="en-US" sz="3200" dirty="0"/>
              <a:t>          to be called</a:t>
            </a:r>
          </a:p>
          <a:p>
            <a:pPr marL="0" indent="0">
              <a:buNone/>
            </a:pPr>
            <a:r>
              <a:rPr lang="en-US" sz="3200" dirty="0"/>
              <a:t>2</a:t>
            </a:r>
            <a:r>
              <a:rPr lang="en-US" sz="3200" baseline="30000" dirty="0"/>
              <a:t>nd</a:t>
            </a:r>
            <a:r>
              <a:rPr lang="en-US" sz="3200" dirty="0"/>
              <a:t>   </a:t>
            </a:r>
            <a:r>
              <a:rPr lang="en-US" sz="3200" dirty="0" err="1"/>
              <a:t>doce</a:t>
            </a:r>
            <a:r>
              <a:rPr lang="en-US" sz="3200" dirty="0" err="1">
                <a:solidFill>
                  <a:srgbClr val="0070C0"/>
                </a:solidFill>
              </a:rPr>
              <a:t>nd</a:t>
            </a:r>
            <a:r>
              <a:rPr lang="en-US" sz="3200" dirty="0" err="1"/>
              <a:t>us</a:t>
            </a:r>
            <a:r>
              <a:rPr lang="en-US" sz="3200" dirty="0"/>
              <a:t>, </a:t>
            </a:r>
            <a:r>
              <a:rPr lang="en-US" sz="3200" dirty="0" err="1"/>
              <a:t>doce</a:t>
            </a:r>
            <a:r>
              <a:rPr lang="en-US" sz="3200" dirty="0" err="1">
                <a:solidFill>
                  <a:srgbClr val="0070C0"/>
                </a:solidFill>
              </a:rPr>
              <a:t>nd</a:t>
            </a:r>
            <a:r>
              <a:rPr lang="en-US" sz="3200" dirty="0" err="1"/>
              <a:t>a</a:t>
            </a:r>
            <a:r>
              <a:rPr lang="en-US" sz="3200" dirty="0"/>
              <a:t>, </a:t>
            </a:r>
            <a:r>
              <a:rPr lang="en-US" sz="3200" dirty="0" err="1"/>
              <a:t>doce</a:t>
            </a:r>
            <a:r>
              <a:rPr lang="en-US" sz="3200" dirty="0" err="1">
                <a:solidFill>
                  <a:srgbClr val="0070C0"/>
                </a:solidFill>
              </a:rPr>
              <a:t>nd</a:t>
            </a:r>
            <a:r>
              <a:rPr lang="en-US" sz="3200" dirty="0" err="1"/>
              <a:t>um</a:t>
            </a:r>
            <a:r>
              <a:rPr lang="en-US" sz="3200" dirty="0"/>
              <a:t>         to be </a:t>
            </a:r>
            <a:r>
              <a:rPr lang="en-US" sz="3200" dirty="0" err="1"/>
              <a:t>tought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3</a:t>
            </a:r>
            <a:r>
              <a:rPr lang="en-US" sz="3200" baseline="30000" dirty="0"/>
              <a:t>rd</a:t>
            </a:r>
            <a:r>
              <a:rPr lang="en-US" sz="3200" dirty="0"/>
              <a:t>    </a:t>
            </a:r>
            <a:r>
              <a:rPr lang="en-US" sz="3200" dirty="0" err="1"/>
              <a:t>scribe</a:t>
            </a:r>
            <a:r>
              <a:rPr lang="en-US" sz="3200" dirty="0" err="1">
                <a:solidFill>
                  <a:srgbClr val="0070C0"/>
                </a:solidFill>
              </a:rPr>
              <a:t>nd</a:t>
            </a:r>
            <a:r>
              <a:rPr lang="en-US" sz="3200" dirty="0" err="1"/>
              <a:t>us</a:t>
            </a:r>
            <a:r>
              <a:rPr lang="en-US" sz="3200" dirty="0"/>
              <a:t>, </a:t>
            </a:r>
            <a:r>
              <a:rPr lang="en-US" sz="3200" dirty="0" err="1"/>
              <a:t>scribe</a:t>
            </a:r>
            <a:r>
              <a:rPr lang="en-US" sz="3200" dirty="0" err="1">
                <a:solidFill>
                  <a:srgbClr val="0070C0"/>
                </a:solidFill>
              </a:rPr>
              <a:t>nd</a:t>
            </a:r>
            <a:r>
              <a:rPr lang="en-US" sz="3200" dirty="0" err="1"/>
              <a:t>a</a:t>
            </a:r>
            <a:r>
              <a:rPr lang="en-US" sz="3200" dirty="0"/>
              <a:t>, </a:t>
            </a:r>
            <a:r>
              <a:rPr lang="en-US" sz="3200" dirty="0" err="1"/>
              <a:t>scribe</a:t>
            </a:r>
            <a:r>
              <a:rPr lang="en-US" sz="3200" dirty="0" err="1">
                <a:solidFill>
                  <a:srgbClr val="0070C0"/>
                </a:solidFill>
              </a:rPr>
              <a:t>nd</a:t>
            </a:r>
            <a:r>
              <a:rPr lang="en-US" sz="3200" dirty="0" err="1"/>
              <a:t>um</a:t>
            </a:r>
            <a:r>
              <a:rPr lang="en-US" sz="3200" dirty="0"/>
              <a:t>      to be written</a:t>
            </a:r>
          </a:p>
          <a:p>
            <a:pPr marL="0" indent="0">
              <a:buNone/>
            </a:pPr>
            <a:r>
              <a:rPr lang="en-US" sz="3200" dirty="0"/>
              <a:t>3</a:t>
            </a:r>
            <a:r>
              <a:rPr lang="en-US" sz="3200" baseline="30000" dirty="0"/>
              <a:t>rd</a:t>
            </a:r>
            <a:r>
              <a:rPr lang="en-US" sz="3200" dirty="0"/>
              <a:t> –</a:t>
            </a:r>
            <a:r>
              <a:rPr lang="en-US" sz="3200" dirty="0" err="1"/>
              <a:t>io</a:t>
            </a:r>
            <a:r>
              <a:rPr lang="en-US" sz="3200" dirty="0"/>
              <a:t>   </a:t>
            </a:r>
            <a:r>
              <a:rPr lang="en-US" sz="3200" dirty="0" err="1"/>
              <a:t>cup</a:t>
            </a:r>
            <a:r>
              <a:rPr lang="en-US" sz="3200" dirty="0" err="1">
                <a:solidFill>
                  <a:srgbClr val="FF0000"/>
                </a:solidFill>
              </a:rPr>
              <a:t>ie</a:t>
            </a:r>
            <a:r>
              <a:rPr lang="en-US" sz="3200" dirty="0" err="1">
                <a:solidFill>
                  <a:srgbClr val="0070C0"/>
                </a:solidFill>
              </a:rPr>
              <a:t>nd</a:t>
            </a:r>
            <a:r>
              <a:rPr lang="en-US" sz="3200" dirty="0" err="1"/>
              <a:t>us</a:t>
            </a:r>
            <a:r>
              <a:rPr lang="en-US" sz="3200" dirty="0"/>
              <a:t>, </a:t>
            </a:r>
            <a:r>
              <a:rPr lang="en-US" sz="3200" dirty="0" err="1"/>
              <a:t>cup</a:t>
            </a:r>
            <a:r>
              <a:rPr lang="en-US" sz="3200" dirty="0" err="1">
                <a:solidFill>
                  <a:srgbClr val="FF0000"/>
                </a:solidFill>
              </a:rPr>
              <a:t>ie</a:t>
            </a:r>
            <a:r>
              <a:rPr lang="en-US" sz="3200" dirty="0" err="1">
                <a:solidFill>
                  <a:srgbClr val="0070C0"/>
                </a:solidFill>
              </a:rPr>
              <a:t>nd</a:t>
            </a:r>
            <a:r>
              <a:rPr lang="en-US" sz="3200" dirty="0" err="1"/>
              <a:t>a</a:t>
            </a:r>
            <a:r>
              <a:rPr lang="en-US" sz="3200" dirty="0"/>
              <a:t>, </a:t>
            </a:r>
            <a:r>
              <a:rPr lang="en-US" sz="3200" dirty="0" err="1"/>
              <a:t>cup</a:t>
            </a:r>
            <a:r>
              <a:rPr lang="en-US" sz="3200" dirty="0" err="1">
                <a:solidFill>
                  <a:srgbClr val="FF0000"/>
                </a:solidFill>
              </a:rPr>
              <a:t>ie</a:t>
            </a:r>
            <a:r>
              <a:rPr lang="en-US" sz="3200" dirty="0" err="1">
                <a:solidFill>
                  <a:srgbClr val="0070C0"/>
                </a:solidFill>
              </a:rPr>
              <a:t>nd</a:t>
            </a:r>
            <a:r>
              <a:rPr lang="en-US" sz="3200" dirty="0" err="1"/>
              <a:t>um</a:t>
            </a:r>
            <a:r>
              <a:rPr lang="en-US" sz="3200" dirty="0"/>
              <a:t>       to be wished </a:t>
            </a:r>
          </a:p>
          <a:p>
            <a:pPr marL="0" indent="0">
              <a:buNone/>
            </a:pPr>
            <a:r>
              <a:rPr lang="en-US" sz="3200" dirty="0"/>
              <a:t>4</a:t>
            </a:r>
            <a:r>
              <a:rPr lang="en-US" sz="3200" baseline="30000" dirty="0"/>
              <a:t>th</a:t>
            </a:r>
            <a:r>
              <a:rPr lang="en-US" sz="3200" dirty="0"/>
              <a:t>     </a:t>
            </a:r>
            <a:r>
              <a:rPr lang="en-US" sz="3200" dirty="0" err="1"/>
              <a:t>aud</a:t>
            </a:r>
            <a:r>
              <a:rPr lang="en-US" sz="3200" dirty="0" err="1">
                <a:solidFill>
                  <a:srgbClr val="FF0000"/>
                </a:solidFill>
              </a:rPr>
              <a:t>ie</a:t>
            </a:r>
            <a:r>
              <a:rPr lang="en-US" sz="3200" dirty="0" err="1">
                <a:solidFill>
                  <a:srgbClr val="0070C0"/>
                </a:solidFill>
              </a:rPr>
              <a:t>nd</a:t>
            </a:r>
            <a:r>
              <a:rPr lang="en-US" sz="3200" dirty="0" err="1"/>
              <a:t>us</a:t>
            </a:r>
            <a:r>
              <a:rPr lang="en-US" sz="3200" dirty="0"/>
              <a:t>, </a:t>
            </a:r>
            <a:r>
              <a:rPr lang="en-US" sz="3200" dirty="0" err="1"/>
              <a:t>aud</a:t>
            </a:r>
            <a:r>
              <a:rPr lang="en-US" sz="3200" dirty="0" err="1">
                <a:solidFill>
                  <a:srgbClr val="FF0000"/>
                </a:solidFill>
              </a:rPr>
              <a:t>ie</a:t>
            </a:r>
            <a:r>
              <a:rPr lang="en-US" sz="3200" dirty="0" err="1">
                <a:solidFill>
                  <a:srgbClr val="0070C0"/>
                </a:solidFill>
              </a:rPr>
              <a:t>nd</a:t>
            </a:r>
            <a:r>
              <a:rPr lang="en-US" sz="3200" dirty="0" err="1"/>
              <a:t>a</a:t>
            </a:r>
            <a:r>
              <a:rPr lang="en-US" sz="3200" dirty="0"/>
              <a:t>, </a:t>
            </a:r>
            <a:r>
              <a:rPr lang="en-US" sz="3200" dirty="0" err="1"/>
              <a:t>aud</a:t>
            </a:r>
            <a:r>
              <a:rPr lang="en-US" sz="3200" dirty="0" err="1">
                <a:solidFill>
                  <a:srgbClr val="FF0000"/>
                </a:solidFill>
              </a:rPr>
              <a:t>ie</a:t>
            </a:r>
            <a:r>
              <a:rPr lang="en-US" sz="3200" dirty="0" err="1">
                <a:solidFill>
                  <a:srgbClr val="0070C0"/>
                </a:solidFill>
              </a:rPr>
              <a:t>nd</a:t>
            </a:r>
            <a:r>
              <a:rPr lang="en-US" sz="3200" dirty="0" err="1"/>
              <a:t>um</a:t>
            </a:r>
            <a:r>
              <a:rPr lang="en-US" sz="3200" dirty="0"/>
              <a:t>       to be heard</a:t>
            </a:r>
          </a:p>
        </p:txBody>
      </p:sp>
    </p:spTree>
    <p:extLst>
      <p:ext uri="{BB962C8B-B14F-4D97-AF65-F5344CB8AC3E}">
        <p14:creationId xmlns:p14="http://schemas.microsoft.com/office/powerpoint/2010/main" val="1385534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87D2D-3141-4E4D-B035-1FADC7EA2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we do not have a subject we can use </a:t>
            </a:r>
            <a:r>
              <a:rPr lang="en-US" u="sng" dirty="0"/>
              <a:t>dative of agent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3D834-2B20-4E83-98C0-6EE028312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3600" b="1" i="1" dirty="0"/>
              <a:t>mihi </a:t>
            </a:r>
            <a:r>
              <a:rPr lang="en-US" sz="3600" b="1" i="1" dirty="0" err="1"/>
              <a:t>parandum</a:t>
            </a:r>
            <a:r>
              <a:rPr lang="en-US" sz="3600" b="1" i="1" dirty="0"/>
              <a:t> </a:t>
            </a:r>
            <a:r>
              <a:rPr lang="en-US" sz="3600" b="1" i="1" dirty="0" err="1"/>
              <a:t>est</a:t>
            </a:r>
            <a:endParaRPr lang="en-US" sz="3600" b="1" i="1" dirty="0"/>
          </a:p>
          <a:p>
            <a:pPr marL="0" indent="0">
              <a:buNone/>
            </a:pPr>
            <a:r>
              <a:rPr lang="en-US" sz="3600" dirty="0"/>
              <a:t>I must prepare</a:t>
            </a:r>
          </a:p>
          <a:p>
            <a:pPr marL="0" indent="0">
              <a:buNone/>
            </a:pPr>
            <a:r>
              <a:rPr lang="en-US" sz="3600" b="1" i="1" dirty="0"/>
              <a:t>mihi </a:t>
            </a:r>
            <a:r>
              <a:rPr lang="en-US" sz="3600" b="1" i="1" dirty="0" err="1"/>
              <a:t>laudandum</a:t>
            </a:r>
            <a:r>
              <a:rPr lang="en-US" sz="3600" b="1" i="1" dirty="0"/>
              <a:t> </a:t>
            </a:r>
            <a:r>
              <a:rPr lang="en-US" sz="3600" b="1" i="1" dirty="0" err="1"/>
              <a:t>est</a:t>
            </a:r>
            <a:r>
              <a:rPr lang="en-US" sz="3600" b="1" i="1" dirty="0"/>
              <a:t> </a:t>
            </a:r>
          </a:p>
          <a:p>
            <a:pPr marL="0" indent="0">
              <a:buNone/>
            </a:pPr>
            <a:r>
              <a:rPr lang="en-US" sz="3600" dirty="0"/>
              <a:t>I must praise</a:t>
            </a:r>
          </a:p>
        </p:txBody>
      </p:sp>
    </p:spTree>
    <p:extLst>
      <p:ext uri="{BB962C8B-B14F-4D97-AF65-F5344CB8AC3E}">
        <p14:creationId xmlns:p14="http://schemas.microsoft.com/office/powerpoint/2010/main" val="3478060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E7342-5BD7-4679-A511-213AF0A7C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can add even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3BBBA-6399-4028-84D5-D77F598F7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7687" y="1419224"/>
            <a:ext cx="8915400" cy="5000625"/>
          </a:xfrm>
        </p:spPr>
        <p:txBody>
          <a:bodyPr>
            <a:normAutofit/>
          </a:bodyPr>
          <a:lstStyle/>
          <a:p>
            <a:r>
              <a:rPr lang="en-US" sz="3200" dirty="0"/>
              <a:t>         </a:t>
            </a:r>
            <a:r>
              <a:rPr lang="en-US" sz="1400" b="1" dirty="0"/>
              <a:t>dative of agent</a:t>
            </a:r>
          </a:p>
          <a:p>
            <a:r>
              <a:rPr lang="en-US" sz="3200" dirty="0"/>
              <a:t>Cena </a:t>
            </a:r>
            <a:r>
              <a:rPr lang="en-US" sz="3200" b="1" dirty="0"/>
              <a:t>mihi </a:t>
            </a:r>
            <a:r>
              <a:rPr lang="en-US" sz="3200" dirty="0" err="1"/>
              <a:t>paranda</a:t>
            </a:r>
            <a:r>
              <a:rPr lang="en-US" sz="3200" dirty="0"/>
              <a:t> est.</a:t>
            </a:r>
          </a:p>
          <a:p>
            <a:r>
              <a:rPr lang="en-US" sz="3200" dirty="0"/>
              <a:t>The dinner must be prepared by me.</a:t>
            </a:r>
          </a:p>
          <a:p>
            <a:pPr marL="0" indent="0">
              <a:buNone/>
            </a:pPr>
            <a:r>
              <a:rPr lang="en-US" sz="3200" dirty="0"/>
              <a:t>(I need to prepare the dinner.)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Liber </a:t>
            </a:r>
            <a:r>
              <a:rPr lang="en-US" sz="3200" b="1" dirty="0"/>
              <a:t>nobis</a:t>
            </a:r>
            <a:r>
              <a:rPr lang="en-US" sz="3200" dirty="0"/>
              <a:t> </a:t>
            </a:r>
            <a:r>
              <a:rPr lang="en-US" sz="3200" dirty="0" err="1"/>
              <a:t>legendus</a:t>
            </a:r>
            <a:r>
              <a:rPr lang="en-US" sz="3200" dirty="0"/>
              <a:t> est.</a:t>
            </a:r>
          </a:p>
          <a:p>
            <a:r>
              <a:rPr lang="en-US" sz="3200" dirty="0"/>
              <a:t>The book needs to be read by us.</a:t>
            </a:r>
          </a:p>
          <a:p>
            <a:r>
              <a:rPr lang="en-US" sz="3200" dirty="0"/>
              <a:t>(We need to read the book)</a:t>
            </a:r>
          </a:p>
        </p:txBody>
      </p:sp>
    </p:spTree>
    <p:extLst>
      <p:ext uri="{BB962C8B-B14F-4D97-AF65-F5344CB8AC3E}">
        <p14:creationId xmlns:p14="http://schemas.microsoft.com/office/powerpoint/2010/main" val="1493736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83EC5-9976-41F2-B811-25E71B8D4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7463" y="405035"/>
            <a:ext cx="8911687" cy="1280890"/>
          </a:xfrm>
        </p:spPr>
        <p:txBody>
          <a:bodyPr/>
          <a:lstStyle/>
          <a:p>
            <a:r>
              <a:rPr lang="en-US" dirty="0"/>
              <a:t>Translate: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5640F-E029-41FF-8AC4-0F3918BFA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971550"/>
            <a:ext cx="10742612" cy="58864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2400" dirty="0"/>
              <a:t>Mihi </a:t>
            </a:r>
            <a:r>
              <a:rPr lang="en-US" sz="2400" dirty="0" err="1"/>
              <a:t>fugiendum</a:t>
            </a:r>
            <a:r>
              <a:rPr lang="en-US" sz="2400" dirty="0"/>
              <a:t> est. ______________________________________________________________.</a:t>
            </a:r>
          </a:p>
          <a:p>
            <a:r>
              <a:rPr lang="en-US" sz="2400" dirty="0"/>
              <a:t>Nobis </a:t>
            </a:r>
            <a:r>
              <a:rPr lang="en-US" sz="2400" dirty="0" err="1"/>
              <a:t>ambulandum</a:t>
            </a:r>
            <a:r>
              <a:rPr lang="en-US" sz="2400" dirty="0"/>
              <a:t> est. ______________________________________________________________.</a:t>
            </a:r>
          </a:p>
          <a:p>
            <a:r>
              <a:rPr lang="en-US" sz="2400" dirty="0" err="1"/>
              <a:t>Tibi</a:t>
            </a:r>
            <a:r>
              <a:rPr lang="en-US" sz="2400" dirty="0"/>
              <a:t> hic </a:t>
            </a:r>
            <a:r>
              <a:rPr lang="en-US" sz="2400" dirty="0" err="1"/>
              <a:t>manendum</a:t>
            </a:r>
            <a:r>
              <a:rPr lang="en-US" sz="2400" dirty="0"/>
              <a:t> est. _______________________________________.</a:t>
            </a:r>
          </a:p>
          <a:p>
            <a:r>
              <a:rPr lang="en-US" sz="2400" dirty="0" err="1"/>
              <a:t>Servis</a:t>
            </a:r>
            <a:r>
              <a:rPr lang="en-US" sz="2400" dirty="0"/>
              <a:t> </a:t>
            </a:r>
            <a:r>
              <a:rPr lang="en-US" sz="2400" dirty="0" err="1"/>
              <a:t>diligenter</a:t>
            </a:r>
            <a:r>
              <a:rPr lang="en-US" sz="2400" dirty="0"/>
              <a:t> </a:t>
            </a:r>
            <a:r>
              <a:rPr lang="en-US" sz="2400" dirty="0" err="1"/>
              <a:t>laborandum</a:t>
            </a:r>
            <a:r>
              <a:rPr lang="en-US" sz="2400" dirty="0"/>
              <a:t> est. ______________________________________________________________.</a:t>
            </a:r>
          </a:p>
          <a:p>
            <a:r>
              <a:rPr lang="en-US" sz="2400" dirty="0"/>
              <a:t>Omnibus </a:t>
            </a:r>
            <a:r>
              <a:rPr lang="en-US" sz="2400" dirty="0" err="1"/>
              <a:t>civibus</a:t>
            </a:r>
            <a:r>
              <a:rPr lang="en-US" sz="2400" dirty="0"/>
              <a:t> </a:t>
            </a:r>
            <a:r>
              <a:rPr lang="en-US" sz="2400" dirty="0" err="1"/>
              <a:t>tacendum</a:t>
            </a:r>
            <a:r>
              <a:rPr lang="en-US" sz="2400" dirty="0"/>
              <a:t> </a:t>
            </a:r>
            <a:r>
              <a:rPr lang="en-US" sz="2400" dirty="0" err="1"/>
              <a:t>est</a:t>
            </a:r>
            <a:r>
              <a:rPr lang="en-US" sz="2400" dirty="0"/>
              <a:t> quod </a:t>
            </a:r>
            <a:r>
              <a:rPr lang="en-US" sz="2400" dirty="0" err="1"/>
              <a:t>sacerdotes</a:t>
            </a:r>
            <a:r>
              <a:rPr lang="en-US" sz="2400" dirty="0"/>
              <a:t> </a:t>
            </a:r>
            <a:r>
              <a:rPr lang="en-US" sz="2400" dirty="0" err="1"/>
              <a:t>appropinquant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_________________________________________________________________</a:t>
            </a:r>
          </a:p>
          <a:p>
            <a:pPr marL="0" indent="0">
              <a:buNone/>
            </a:pPr>
            <a:r>
              <a:rPr lang="en-US" sz="2400" dirty="0"/>
              <a:t>   Si </a:t>
            </a:r>
            <a:r>
              <a:rPr lang="en-US" sz="2400" dirty="0" err="1"/>
              <a:t>imperatorem</a:t>
            </a:r>
            <a:r>
              <a:rPr lang="en-US" sz="2400" dirty="0"/>
              <a:t> </a:t>
            </a:r>
            <a:r>
              <a:rPr lang="en-US" sz="2400" dirty="0" err="1"/>
              <a:t>videre</a:t>
            </a:r>
            <a:r>
              <a:rPr lang="en-US" sz="2400" dirty="0"/>
              <a:t> </a:t>
            </a:r>
            <a:r>
              <a:rPr lang="en-US" sz="2400" dirty="0" err="1"/>
              <a:t>volunt</a:t>
            </a:r>
            <a:r>
              <a:rPr lang="en-US" sz="2400" dirty="0"/>
              <a:t> </a:t>
            </a:r>
            <a:r>
              <a:rPr lang="en-US" sz="2400" dirty="0" err="1"/>
              <a:t>eis</a:t>
            </a:r>
            <a:r>
              <a:rPr lang="en-US" sz="2400" dirty="0"/>
              <a:t> </a:t>
            </a:r>
            <a:r>
              <a:rPr lang="en-US" sz="2400" dirty="0" err="1"/>
              <a:t>festinandum</a:t>
            </a:r>
            <a:r>
              <a:rPr lang="en-US" sz="2400" dirty="0"/>
              <a:t> est.</a:t>
            </a:r>
          </a:p>
          <a:p>
            <a:pPr marL="0" indent="0">
              <a:buNone/>
            </a:pPr>
            <a:r>
              <a:rPr lang="en-US" sz="2400"/>
              <a:t>____________________________________________________________________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540621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196</TotalTime>
  <Words>304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Gerundive is a verbal adjective it is a future passive participle</vt:lpstr>
      <vt:lpstr>Let us review again what is a participle.</vt:lpstr>
      <vt:lpstr>How to make/translate a gerundive?</vt:lpstr>
      <vt:lpstr>            Gerundive of obligation</vt:lpstr>
      <vt:lpstr>Gerundive of all 4 conjugation groups</vt:lpstr>
      <vt:lpstr>If we do not have a subject we can use dative of agent</vt:lpstr>
      <vt:lpstr>We can add even more</vt:lpstr>
      <vt:lpstr>Translate: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Gerundive is a verbal adjective it is a future passive participle</dc:title>
  <dc:creator>Suzana Antolic-Soban</dc:creator>
  <cp:lastModifiedBy>Suzana Antolic-Soban</cp:lastModifiedBy>
  <cp:revision>22</cp:revision>
  <dcterms:created xsi:type="dcterms:W3CDTF">2020-03-08T17:14:17Z</dcterms:created>
  <dcterms:modified xsi:type="dcterms:W3CDTF">2020-03-08T19:40:24Z</dcterms:modified>
</cp:coreProperties>
</file>