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6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  <p:sldMasterId id="2147483731" r:id="rId3"/>
    <p:sldMasterId id="2147483743" r:id="rId4"/>
    <p:sldMasterId id="2147483755" r:id="rId5"/>
    <p:sldMasterId id="2147483767" r:id="rId6"/>
    <p:sldMasterId id="2147483779" r:id="rId7"/>
  </p:sldMasterIdLst>
  <p:sldIdLst>
    <p:sldId id="259" r:id="rId8"/>
    <p:sldId id="260" r:id="rId9"/>
    <p:sldId id="256" r:id="rId10"/>
    <p:sldId id="257" r:id="rId11"/>
    <p:sldId id="258" r:id="rId12"/>
    <p:sldId id="261" r:id="rId13"/>
    <p:sldId id="262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19" autoAdjust="0"/>
  </p:normalViewPr>
  <p:slideViewPr>
    <p:cSldViewPr>
      <p:cViewPr varScale="1">
        <p:scale>
          <a:sx n="84" d="100"/>
          <a:sy n="84" d="100"/>
        </p:scale>
        <p:origin x="-10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CAFC15-9FD6-4263-8F05-629C8E9A858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EAC74C-7B50-4E35-89E3-360FEE9B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90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CAFC15-9FD6-4263-8F05-629C8E9A858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EAC74C-7B50-4E35-89E3-360FEE9B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3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FC15-9FD6-4263-8F05-629C8E9A858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C74C-7B50-4E35-89E3-360FEE9B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79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FC15-9FD6-4263-8F05-629C8E9A858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C74C-7B50-4E35-89E3-360FEE9B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64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FC15-9FD6-4263-8F05-629C8E9A858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C74C-7B50-4E35-89E3-360FEE9B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72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FC15-9FD6-4263-8F05-629C8E9A858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C74C-7B50-4E35-89E3-360FEE9B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77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FC15-9FD6-4263-8F05-629C8E9A858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C74C-7B50-4E35-89E3-360FEE9B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61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FC15-9FD6-4263-8F05-629C8E9A858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C74C-7B50-4E35-89E3-360FEE9B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656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FC15-9FD6-4263-8F05-629C8E9A858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C74C-7B50-4E35-89E3-360FEE9B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956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FC15-9FD6-4263-8F05-629C8E9A858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C74C-7B50-4E35-89E3-360FEE9B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61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FC15-9FD6-4263-8F05-629C8E9A858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C74C-7B50-4E35-89E3-360FEE9B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6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CAFC15-9FD6-4263-8F05-629C8E9A858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EAC74C-7B50-4E35-89E3-360FEE9B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98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FC15-9FD6-4263-8F05-629C8E9A858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C74C-7B50-4E35-89E3-360FEE9B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072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FC15-9FD6-4263-8F05-629C8E9A858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C74C-7B50-4E35-89E3-360FEE9B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47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8BC7D-C0F6-47BB-B1F0-E0DC7A896A8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716DD-8A7F-434B-B6E3-EF42FB3023E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656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582B0-B429-4839-931D-D49CD58D10D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D21FF-0CBC-4E06-AD54-922ABA58D0D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0515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38046-B173-41D5-9611-1C039D2D535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F17E0-FCDC-44ED-AC7D-BFD6F32A937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1856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D8EEC-92A8-459C-91B4-84A7142B75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5DC79-F1E2-44F7-BF02-022591EF18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4002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878D5-33DC-4590-B0D0-310D3D3E92C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66709-D2D4-4915-80C5-70612578BEE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7132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F89D9-9258-40E4-84FC-FFF7C757EB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85EAC-BCF1-4D65-8238-B08B969471E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4019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FEAD1-BFB2-4C8B-A70E-7611C67FC66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38BF4-804E-4B7D-8A72-7EDDBE6B3F2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2852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AF82E-78D4-44EA-B2F9-36DA63A78C8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ADEC8-0219-456A-BA93-69A5C501199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007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CAFC15-9FD6-4263-8F05-629C8E9A858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EAC74C-7B50-4E35-89E3-360FEE9B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54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75ED5-CA11-4EEC-8A9E-96947E450B6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285B2-3B1F-478E-921B-4F97EA60B19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6444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5C627-B06B-4F83-BF39-CB60EAC7DBF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7A6E4-4FBE-4371-8815-E985AEDEDD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9839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60679-C81F-4560-A7EE-317A4326AB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8073B-8C38-430F-A6BA-C016001CF0A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4621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8BC7D-C0F6-47BB-B1F0-E0DC7A896A8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716DD-8A7F-434B-B6E3-EF42FB3023E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2909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582B0-B429-4839-931D-D49CD58D10D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D21FF-0CBC-4E06-AD54-922ABA58D0D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1014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38046-B173-41D5-9611-1C039D2D535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F17E0-FCDC-44ED-AC7D-BFD6F32A937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8127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D8EEC-92A8-459C-91B4-84A7142B75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5DC79-F1E2-44F7-BF02-022591EF18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1199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878D5-33DC-4590-B0D0-310D3D3E92C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66709-D2D4-4915-80C5-70612578BEE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1328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F89D9-9258-40E4-84FC-FFF7C757EB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85EAC-BCF1-4D65-8238-B08B969471E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8818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FEAD1-BFB2-4C8B-A70E-7611C67FC66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38BF4-804E-4B7D-8A72-7EDDBE6B3F2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28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CAFC15-9FD6-4263-8F05-629C8E9A858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EAC74C-7B50-4E35-89E3-360FEE9B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1762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AF82E-78D4-44EA-B2F9-36DA63A78C8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ADEC8-0219-456A-BA93-69A5C501199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1587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75ED5-CA11-4EEC-8A9E-96947E450B6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285B2-3B1F-478E-921B-4F97EA60B19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7393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5C627-B06B-4F83-BF39-CB60EAC7DBF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7A6E4-4FBE-4371-8815-E985AEDEDD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6381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60679-C81F-4560-A7EE-317A4326AB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8073B-8C38-430F-A6BA-C016001CF0A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1298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8BC7D-C0F6-47BB-B1F0-E0DC7A896A8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716DD-8A7F-434B-B6E3-EF42FB3023E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17061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582B0-B429-4839-931D-D49CD58D10D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D21FF-0CBC-4E06-AD54-922ABA58D0D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1979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38046-B173-41D5-9611-1C039D2D535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F17E0-FCDC-44ED-AC7D-BFD6F32A937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1110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D8EEC-92A8-459C-91B4-84A7142B75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5DC79-F1E2-44F7-BF02-022591EF18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55940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878D5-33DC-4590-B0D0-310D3D3E92C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66709-D2D4-4915-80C5-70612578BEE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742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F89D9-9258-40E4-84FC-FFF7C757EB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85EAC-BCF1-4D65-8238-B08B969471E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90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CAFC15-9FD6-4263-8F05-629C8E9A858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EAC74C-7B50-4E35-89E3-360FEE9B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55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FEAD1-BFB2-4C8B-A70E-7611C67FC66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38BF4-804E-4B7D-8A72-7EDDBE6B3F2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38553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AF82E-78D4-44EA-B2F9-36DA63A78C8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ADEC8-0219-456A-BA93-69A5C501199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58186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75ED5-CA11-4EEC-8A9E-96947E450B6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285B2-3B1F-478E-921B-4F97EA60B19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09532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5C627-B06B-4F83-BF39-CB60EAC7DBF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7A6E4-4FBE-4371-8815-E985AEDEDD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92704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60679-C81F-4560-A7EE-317A4326AB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8073B-8C38-430F-A6BA-C016001CF0A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7769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8BC7D-C0F6-47BB-B1F0-E0DC7A896A8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716DD-8A7F-434B-B6E3-EF42FB3023E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9267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582B0-B429-4839-931D-D49CD58D10D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D21FF-0CBC-4E06-AD54-922ABA58D0D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67803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38046-B173-41D5-9611-1C039D2D535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F17E0-FCDC-44ED-AC7D-BFD6F32A937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6908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D8EEC-92A8-459C-91B4-84A7142B75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5DC79-F1E2-44F7-BF02-022591EF18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04075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878D5-33DC-4590-B0D0-310D3D3E92C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66709-D2D4-4915-80C5-70612578BEE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359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CAFC15-9FD6-4263-8F05-629C8E9A858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EAC74C-7B50-4E35-89E3-360FEE9B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4805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F89D9-9258-40E4-84FC-FFF7C757EB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85EAC-BCF1-4D65-8238-B08B969471E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01723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FEAD1-BFB2-4C8B-A70E-7611C67FC66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38BF4-804E-4B7D-8A72-7EDDBE6B3F2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71136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AF82E-78D4-44EA-B2F9-36DA63A78C8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ADEC8-0219-456A-BA93-69A5C501199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75321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75ED5-CA11-4EEC-8A9E-96947E450B6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285B2-3B1F-478E-921B-4F97EA60B19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28411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5C627-B06B-4F83-BF39-CB60EAC7DBF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7A6E4-4FBE-4371-8815-E985AEDEDD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3194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60679-C81F-4560-A7EE-317A4326AB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8073B-8C38-430F-A6BA-C016001CF0A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39453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CAFC15-9FD6-4263-8F05-629C8E9A858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EAC74C-7B50-4E35-89E3-360FEE9B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9006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CAFC15-9FD6-4263-8F05-629C8E9A858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EAC74C-7B50-4E35-89E3-360FEE9B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9894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CAFC15-9FD6-4263-8F05-629C8E9A858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EAC74C-7B50-4E35-89E3-360FEE9B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547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CAFC15-9FD6-4263-8F05-629C8E9A858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EAC74C-7B50-4E35-89E3-360FEE9B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1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CAFC15-9FD6-4263-8F05-629C8E9A858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EAC74C-7B50-4E35-89E3-360FEE9B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1041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CAFC15-9FD6-4263-8F05-629C8E9A858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EAC74C-7B50-4E35-89E3-360FEE9B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55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CAFC15-9FD6-4263-8F05-629C8E9A858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EAC74C-7B50-4E35-89E3-360FEE9B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4805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CAFC15-9FD6-4263-8F05-629C8E9A858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EAC74C-7B50-4E35-89E3-360FEE9B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1041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CAFC15-9FD6-4263-8F05-629C8E9A858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EAC74C-7B50-4E35-89E3-360FEE9B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1773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CAFC15-9FD6-4263-8F05-629C8E9A858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EAC74C-7B50-4E35-89E3-360FEE9B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4514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CAFC15-9FD6-4263-8F05-629C8E9A858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EAC74C-7B50-4E35-89E3-360FEE9B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3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CAFC15-9FD6-4263-8F05-629C8E9A858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EAC74C-7B50-4E35-89E3-360FEE9B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17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CAFC15-9FD6-4263-8F05-629C8E9A858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EAC74C-7B50-4E35-89E3-360FEE9B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45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029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4B5A6-B0B9-417F-A539-B93637ADE494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15CE8-861F-442F-B675-BF9B6ADA4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21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F9CE19-0F4B-466A-987B-4A495F26DE1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E117EE-4B03-4E51-8FED-07C32852224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14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F9CE19-0F4B-466A-987B-4A495F26DE1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E117EE-4B03-4E51-8FED-07C32852224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9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F9CE19-0F4B-466A-987B-4A495F26DE1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E117EE-4B03-4E51-8FED-07C32852224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14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F9CE19-0F4B-466A-987B-4A495F26DE1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E117EE-4B03-4E51-8FED-07C32852224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80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29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30763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Action </a:t>
            </a:r>
            <a:r>
              <a:rPr lang="en-US" sz="4000" dirty="0" smtClean="0">
                <a:solidFill>
                  <a:srgbClr val="FF0000"/>
                </a:solidFill>
              </a:rPr>
              <a:t>will happen </a:t>
            </a:r>
            <a:r>
              <a:rPr lang="en-US" sz="4000" dirty="0" smtClean="0"/>
              <a:t>in the future: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000" dirty="0" smtClean="0"/>
              <a:t>Ego </a:t>
            </a:r>
            <a:r>
              <a:rPr lang="en-US" sz="4000" dirty="0" err="1" smtClean="0"/>
              <a:t>omnia</a:t>
            </a:r>
            <a:r>
              <a:rPr lang="en-US" sz="4000" dirty="0" smtClean="0"/>
              <a:t> </a:t>
            </a:r>
            <a:r>
              <a:rPr lang="en-US" sz="4000" dirty="0" err="1" smtClean="0"/>
              <a:t>eis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explicabo</a:t>
            </a:r>
            <a:r>
              <a:rPr lang="en-US" sz="4000" dirty="0" smtClean="0"/>
              <a:t>.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I will explain </a:t>
            </a:r>
            <a:r>
              <a:rPr lang="en-US" sz="4000" dirty="0" smtClean="0"/>
              <a:t>everything to them.</a:t>
            </a:r>
          </a:p>
          <a:p>
            <a:pPr marL="0" indent="0">
              <a:buNone/>
            </a:pPr>
            <a:r>
              <a:rPr lang="en-US" sz="4000" dirty="0" err="1" smtClean="0"/>
              <a:t>Multa</a:t>
            </a:r>
            <a:r>
              <a:rPr lang="en-US" sz="4000" dirty="0" smtClean="0"/>
              <a:t> et </a:t>
            </a:r>
            <a:r>
              <a:rPr lang="en-US" sz="4000" dirty="0" err="1" smtClean="0"/>
              <a:t>mira</a:t>
            </a:r>
            <a:r>
              <a:rPr lang="en-US" sz="4000" dirty="0" smtClean="0"/>
              <a:t> </a:t>
            </a:r>
            <a:r>
              <a:rPr lang="en-US" sz="4000" dirty="0" err="1" smtClean="0"/>
              <a:t>pueri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videbunt</a:t>
            </a:r>
            <a:r>
              <a:rPr lang="en-US" sz="4000" dirty="0" smtClean="0"/>
              <a:t>. </a:t>
            </a:r>
          </a:p>
          <a:p>
            <a:pPr marL="0" indent="0">
              <a:buNone/>
            </a:pPr>
            <a:r>
              <a:rPr lang="en-US" sz="4000" dirty="0" smtClean="0"/>
              <a:t>The boys </a:t>
            </a:r>
            <a:r>
              <a:rPr lang="en-US" sz="4000" dirty="0" smtClean="0">
                <a:solidFill>
                  <a:srgbClr val="FF0000"/>
                </a:solidFill>
              </a:rPr>
              <a:t>will see </a:t>
            </a:r>
            <a:r>
              <a:rPr lang="en-US" sz="4000" dirty="0" smtClean="0"/>
              <a:t>many wonderful things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1909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Conjugation Practice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8915400" cy="6324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b="1" smtClean="0"/>
              <a:t>Fourth Conjugation</a:t>
            </a:r>
            <a:endParaRPr lang="en-US" sz="2400" smtClean="0"/>
          </a:p>
          <a:p>
            <a:pPr eaLnBrk="1" hangingPunct="1">
              <a:buFont typeface="Arial" charset="0"/>
              <a:buNone/>
            </a:pPr>
            <a:endParaRPr lang="en-US" sz="2400" b="1" smtClean="0"/>
          </a:p>
          <a:p>
            <a:pPr eaLnBrk="1" hangingPunct="1">
              <a:buFont typeface="Arial" charset="0"/>
              <a:buNone/>
            </a:pPr>
            <a:endParaRPr lang="en-US" sz="2400" b="1" smtClean="0"/>
          </a:p>
          <a:p>
            <a:pPr eaLnBrk="1" hangingPunct="1">
              <a:buFont typeface="Arial" charset="0"/>
              <a:buNone/>
            </a:pPr>
            <a:endParaRPr lang="en-US" sz="2400" b="1" smtClean="0"/>
          </a:p>
          <a:p>
            <a:pPr eaLnBrk="1" hangingPunct="1">
              <a:buFont typeface="Arial" charset="0"/>
              <a:buNone/>
            </a:pPr>
            <a:endParaRPr lang="en-US" sz="2400" b="1" smtClean="0"/>
          </a:p>
          <a:p>
            <a:pPr eaLnBrk="1" hangingPunct="1">
              <a:buFont typeface="Arial" charset="0"/>
              <a:buNone/>
            </a:pPr>
            <a:endParaRPr lang="en-US" sz="2400" b="1" smtClean="0"/>
          </a:p>
          <a:p>
            <a:pPr eaLnBrk="1" hangingPunct="1">
              <a:buFont typeface="Arial" charset="0"/>
              <a:buNone/>
            </a:pPr>
            <a:endParaRPr lang="en-US" sz="2400" b="1" smtClean="0"/>
          </a:p>
          <a:p>
            <a:pPr eaLnBrk="1" hangingPunct="1">
              <a:buFont typeface="Arial" charset="0"/>
              <a:buNone/>
            </a:pPr>
            <a:endParaRPr lang="en-US" sz="2400" b="1" smtClean="0"/>
          </a:p>
          <a:p>
            <a:pPr eaLnBrk="1" hangingPunct="1">
              <a:buFont typeface="Arial" charset="0"/>
              <a:buNone/>
            </a:pPr>
            <a:endParaRPr lang="en-US" sz="2400" b="1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990600"/>
          <a:ext cx="8458199" cy="2743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905000"/>
                <a:gridCol w="1981200"/>
                <a:gridCol w="1905000"/>
                <a:gridCol w="1828799"/>
              </a:tblGrid>
              <a:tr h="39188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audio,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audīre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dormio</a:t>
                      </a:r>
                      <a:r>
                        <a:rPr lang="en-US" sz="1800" dirty="0" smtClean="0"/>
                        <a:t>,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dormīre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venio</a:t>
                      </a:r>
                      <a:r>
                        <a:rPr lang="en-US" sz="1800" dirty="0" smtClean="0"/>
                        <a:t>,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venīre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finio</a:t>
                      </a:r>
                      <a:r>
                        <a:rPr lang="en-US" sz="1800" dirty="0" smtClean="0"/>
                        <a:t>,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finīre</a:t>
                      </a:r>
                      <a:endParaRPr lang="en-US" sz="1800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r>
                        <a:rPr lang="en-US" sz="1800" baseline="30000" dirty="0" smtClean="0"/>
                        <a:t>st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sg</a:t>
                      </a:r>
                      <a:r>
                        <a:rPr lang="en-US" sz="1800" baseline="0" dirty="0" smtClean="0"/>
                        <a:t>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r>
                        <a:rPr lang="en-US" sz="1800" baseline="30000" dirty="0" smtClean="0"/>
                        <a:t>nd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sg</a:t>
                      </a:r>
                      <a:r>
                        <a:rPr lang="en-US" sz="1800" dirty="0" smtClean="0"/>
                        <a:t>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r>
                        <a:rPr lang="en-US" sz="1800" baseline="30000" dirty="0" smtClean="0"/>
                        <a:t>rd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sg</a:t>
                      </a:r>
                      <a:r>
                        <a:rPr lang="en-US" sz="1800" dirty="0" smtClean="0"/>
                        <a:t>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r>
                        <a:rPr lang="en-US" sz="1800" baseline="30000" dirty="0" smtClean="0"/>
                        <a:t>st</a:t>
                      </a:r>
                      <a:r>
                        <a:rPr lang="en-US" sz="1800" dirty="0" smtClean="0"/>
                        <a:t> pl.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r>
                        <a:rPr lang="en-US" sz="1800" baseline="30000" dirty="0" smtClean="0"/>
                        <a:t>nd</a:t>
                      </a:r>
                      <a:r>
                        <a:rPr lang="en-US" sz="1800" dirty="0" smtClean="0"/>
                        <a:t> pl.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r>
                        <a:rPr lang="en-US" sz="1800" baseline="30000" dirty="0" smtClean="0"/>
                        <a:t>rd</a:t>
                      </a:r>
                      <a:r>
                        <a:rPr lang="en-US" sz="1800" dirty="0" smtClean="0"/>
                        <a:t> pl.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27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77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dirty="0" smtClean="0"/>
              <a:t>Ego </a:t>
            </a:r>
            <a:r>
              <a:rPr lang="en-US" sz="3600" dirty="0" err="1" smtClean="0"/>
              <a:t>Corneliam</a:t>
            </a:r>
            <a:r>
              <a:rPr lang="en-US" sz="3600" dirty="0" smtClean="0"/>
              <a:t> </a:t>
            </a:r>
            <a:r>
              <a:rPr lang="en-US" sz="3600" dirty="0" err="1" smtClean="0"/>
              <a:t>domum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ducam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I will take </a:t>
            </a:r>
            <a:r>
              <a:rPr lang="en-US" sz="3600" dirty="0" smtClean="0"/>
              <a:t>Cornelia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home.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err="1" smtClean="0"/>
              <a:t>Brevi</a:t>
            </a:r>
            <a:r>
              <a:rPr lang="en-US" sz="3600" dirty="0" smtClean="0"/>
              <a:t> tempore ad </a:t>
            </a:r>
            <a:r>
              <a:rPr lang="en-US" sz="3600" dirty="0" err="1" smtClean="0"/>
              <a:t>Portam</a:t>
            </a:r>
            <a:r>
              <a:rPr lang="en-US" sz="3600" dirty="0" smtClean="0"/>
              <a:t> </a:t>
            </a:r>
            <a:r>
              <a:rPr lang="en-US" sz="3600" dirty="0" err="1" smtClean="0"/>
              <a:t>Capenam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adveniēmus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r>
              <a:rPr lang="en-US" sz="3600" dirty="0" smtClean="0"/>
              <a:t>In a short time </a:t>
            </a:r>
            <a:r>
              <a:rPr lang="en-US" sz="3600" dirty="0" smtClean="0">
                <a:solidFill>
                  <a:srgbClr val="FF0000"/>
                </a:solidFill>
              </a:rPr>
              <a:t>we will arrive </a:t>
            </a:r>
            <a:r>
              <a:rPr lang="en-US" sz="3600" dirty="0" smtClean="0"/>
              <a:t>at the </a:t>
            </a:r>
            <a:r>
              <a:rPr lang="en-US" sz="3600" dirty="0" err="1" smtClean="0"/>
              <a:t>Porta</a:t>
            </a:r>
            <a:r>
              <a:rPr lang="en-US" sz="3600" dirty="0" smtClean="0"/>
              <a:t> </a:t>
            </a:r>
            <a:r>
              <a:rPr lang="en-US" sz="3600" dirty="0" err="1" smtClean="0"/>
              <a:t>Capena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9664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838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          The regular 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15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Stem used: (from the infinitive-2</a:t>
            </a:r>
            <a:r>
              <a:rPr lang="en-US" sz="2800" baseline="30000" dirty="0" smtClean="0">
                <a:solidFill>
                  <a:srgbClr val="FF0000"/>
                </a:solidFill>
              </a:rPr>
              <a:t>nd</a:t>
            </a:r>
            <a:r>
              <a:rPr lang="en-US" sz="2800" dirty="0" smtClean="0">
                <a:solidFill>
                  <a:srgbClr val="FF0000"/>
                </a:solidFill>
              </a:rPr>
              <a:t> principal part of the verb)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                                  </a:t>
            </a:r>
            <a:r>
              <a:rPr lang="en-US" dirty="0" smtClean="0">
                <a:solidFill>
                  <a:srgbClr val="002060"/>
                </a:solidFill>
              </a:rPr>
              <a:t>Present stem  + endings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   1</a:t>
            </a:r>
            <a:r>
              <a:rPr lang="en-US" sz="2400" baseline="30000" dirty="0" smtClean="0">
                <a:solidFill>
                  <a:srgbClr val="FF0000"/>
                </a:solidFill>
              </a:rPr>
              <a:t>st</a:t>
            </a:r>
            <a:r>
              <a:rPr lang="en-US" sz="2400" dirty="0" smtClean="0">
                <a:solidFill>
                  <a:srgbClr val="FF0000"/>
                </a:solidFill>
              </a:rPr>
              <a:t> and 2</a:t>
            </a:r>
            <a:r>
              <a:rPr lang="en-US" sz="2400" baseline="30000" dirty="0" smtClean="0">
                <a:solidFill>
                  <a:srgbClr val="FF0000"/>
                </a:solidFill>
              </a:rPr>
              <a:t>nd</a:t>
            </a:r>
            <a:r>
              <a:rPr lang="en-US" sz="2400" dirty="0" smtClean="0">
                <a:solidFill>
                  <a:srgbClr val="FF0000"/>
                </a:solidFill>
              </a:rPr>
              <a:t>  conjugation:                      3</a:t>
            </a:r>
            <a:r>
              <a:rPr lang="en-US" sz="2400" baseline="30000" dirty="0" smtClean="0">
                <a:solidFill>
                  <a:srgbClr val="FF0000"/>
                </a:solidFill>
              </a:rPr>
              <a:t>rd</a:t>
            </a:r>
            <a:r>
              <a:rPr lang="en-US" sz="2400" dirty="0" smtClean="0">
                <a:solidFill>
                  <a:srgbClr val="FF0000"/>
                </a:solidFill>
              </a:rPr>
              <a:t>, 3</a:t>
            </a:r>
            <a:r>
              <a:rPr lang="en-US" sz="2400" baseline="30000" dirty="0" smtClean="0">
                <a:solidFill>
                  <a:srgbClr val="FF0000"/>
                </a:solidFill>
              </a:rPr>
              <a:t>rd</a:t>
            </a:r>
            <a:r>
              <a:rPr lang="en-US" sz="2400" dirty="0" smtClean="0">
                <a:solidFill>
                  <a:srgbClr val="FF0000"/>
                </a:solidFill>
              </a:rPr>
              <a:t>on -</a:t>
            </a:r>
            <a:r>
              <a:rPr lang="en-US" sz="2400" dirty="0" err="1" smtClean="0">
                <a:solidFill>
                  <a:srgbClr val="FF0000"/>
                </a:solidFill>
              </a:rPr>
              <a:t>io</a:t>
            </a:r>
            <a:r>
              <a:rPr lang="en-US" sz="2400" dirty="0" smtClean="0">
                <a:solidFill>
                  <a:srgbClr val="FF0000"/>
                </a:solidFill>
              </a:rPr>
              <a:t> and 4</a:t>
            </a:r>
            <a:r>
              <a:rPr lang="en-US" sz="2400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dirty="0" smtClean="0">
                <a:solidFill>
                  <a:srgbClr val="FF0000"/>
                </a:solidFill>
              </a:rPr>
              <a:t>  conjugation:</a:t>
            </a:r>
          </a:p>
          <a:p>
            <a:pPr algn="l"/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         1. -</a:t>
            </a:r>
            <a:r>
              <a:rPr lang="en-US" sz="2400" dirty="0" err="1" smtClean="0">
                <a:solidFill>
                  <a:srgbClr val="FF0000"/>
                </a:solidFill>
              </a:rPr>
              <a:t>bo</a:t>
            </a:r>
            <a:r>
              <a:rPr lang="en-US" sz="2400" dirty="0" smtClean="0">
                <a:solidFill>
                  <a:srgbClr val="FF0000"/>
                </a:solidFill>
              </a:rPr>
              <a:t>                                                          1.  - am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       SG. 2. -</a:t>
            </a:r>
            <a:r>
              <a:rPr lang="en-US" sz="2400" dirty="0" err="1" smtClean="0">
                <a:solidFill>
                  <a:srgbClr val="FF0000"/>
                </a:solidFill>
              </a:rPr>
              <a:t>bis</a:t>
            </a:r>
            <a:r>
              <a:rPr lang="en-US" sz="2400" dirty="0" smtClean="0">
                <a:solidFill>
                  <a:srgbClr val="FF0000"/>
                </a:solidFill>
              </a:rPr>
              <a:t>                                                SG.    2.   -</a:t>
            </a:r>
            <a:r>
              <a:rPr lang="en-US" sz="2400" dirty="0" err="1" smtClean="0">
                <a:solidFill>
                  <a:srgbClr val="FF0000"/>
                </a:solidFill>
              </a:rPr>
              <a:t>ēs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l"/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         3. -bit                                                           3.   -et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                                                       </a:t>
            </a:r>
            <a:endParaRPr lang="en-US" sz="2400" dirty="0">
              <a:solidFill>
                <a:srgbClr val="FF0000"/>
              </a:solidFill>
            </a:endParaRPr>
          </a:p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              1. –</a:t>
            </a:r>
            <a:r>
              <a:rPr lang="en-US" sz="2400" dirty="0" err="1" smtClean="0">
                <a:solidFill>
                  <a:srgbClr val="FF0000"/>
                </a:solidFill>
              </a:rPr>
              <a:t>bimus</a:t>
            </a:r>
            <a:r>
              <a:rPr lang="en-US" sz="2400" dirty="0" smtClean="0">
                <a:solidFill>
                  <a:srgbClr val="FF0000"/>
                </a:solidFill>
              </a:rPr>
              <a:t>                                                    1. –</a:t>
            </a:r>
            <a:r>
              <a:rPr lang="en-US" sz="2400" dirty="0" err="1" smtClean="0">
                <a:solidFill>
                  <a:srgbClr val="FF0000"/>
                </a:solidFill>
              </a:rPr>
              <a:t>ēmus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       PL.  2. –</a:t>
            </a:r>
            <a:r>
              <a:rPr lang="en-US" sz="2400" dirty="0" err="1" smtClean="0">
                <a:solidFill>
                  <a:srgbClr val="FF0000"/>
                </a:solidFill>
              </a:rPr>
              <a:t>bitis</a:t>
            </a:r>
            <a:r>
              <a:rPr lang="en-US" sz="2400" dirty="0" smtClean="0">
                <a:solidFill>
                  <a:srgbClr val="FF0000"/>
                </a:solidFill>
              </a:rPr>
              <a:t>                                            PL.      2. –</a:t>
            </a:r>
            <a:r>
              <a:rPr lang="en-US" sz="2400" dirty="0" err="1" smtClean="0">
                <a:solidFill>
                  <a:srgbClr val="FF0000"/>
                </a:solidFill>
              </a:rPr>
              <a:t>ētis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l"/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         3. –bunt                                                       3. –</a:t>
            </a:r>
            <a:r>
              <a:rPr lang="en-US" sz="2400" dirty="0" err="1" smtClean="0">
                <a:solidFill>
                  <a:srgbClr val="FF0000"/>
                </a:solidFill>
              </a:rPr>
              <a:t>ent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pPr algn="l"/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                 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9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curāre</a:t>
            </a:r>
            <a:r>
              <a:rPr lang="en-US" dirty="0" smtClean="0"/>
              <a:t>  and </a:t>
            </a:r>
            <a:r>
              <a:rPr lang="en-US" dirty="0" err="1" smtClean="0"/>
              <a:t>sedēre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334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 Singular</a:t>
            </a:r>
          </a:p>
          <a:p>
            <a:pPr marL="0" indent="0" algn="ctr">
              <a:buNone/>
            </a:pPr>
            <a:r>
              <a:rPr lang="en-US" dirty="0" smtClean="0"/>
              <a:t>1. </a:t>
            </a:r>
            <a:r>
              <a:rPr lang="en-US" dirty="0" err="1" smtClean="0"/>
              <a:t>curā-bo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2. </a:t>
            </a:r>
            <a:r>
              <a:rPr lang="en-US" dirty="0" err="1" smtClean="0"/>
              <a:t>curā-bis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3. </a:t>
            </a:r>
            <a:r>
              <a:rPr lang="en-US" dirty="0" err="1" smtClean="0"/>
              <a:t>curā</a:t>
            </a:r>
            <a:r>
              <a:rPr lang="en-US" dirty="0" smtClean="0"/>
              <a:t>-bit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Plural</a:t>
            </a:r>
          </a:p>
          <a:p>
            <a:pPr marL="0" indent="0" algn="ctr">
              <a:buNone/>
            </a:pPr>
            <a:r>
              <a:rPr lang="en-US" dirty="0" smtClean="0"/>
              <a:t>   1. </a:t>
            </a:r>
            <a:r>
              <a:rPr lang="en-US" dirty="0" err="1" smtClean="0"/>
              <a:t>curā-bimus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2. </a:t>
            </a:r>
            <a:r>
              <a:rPr lang="en-US" dirty="0" err="1" smtClean="0"/>
              <a:t>curā-bitis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3. </a:t>
            </a:r>
            <a:r>
              <a:rPr lang="en-US" dirty="0" err="1" smtClean="0"/>
              <a:t>curā</a:t>
            </a:r>
            <a:r>
              <a:rPr lang="en-US" dirty="0" smtClean="0"/>
              <a:t>-bunt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334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Singular</a:t>
            </a:r>
          </a:p>
          <a:p>
            <a:pPr marL="0" indent="0" algn="ctr">
              <a:buNone/>
            </a:pPr>
            <a:r>
              <a:rPr lang="en-US" dirty="0" smtClean="0"/>
              <a:t>1. </a:t>
            </a:r>
            <a:r>
              <a:rPr lang="en-US" dirty="0" err="1" smtClean="0"/>
              <a:t>sedē-bo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2. </a:t>
            </a:r>
            <a:r>
              <a:rPr lang="en-US" dirty="0" err="1" smtClean="0"/>
              <a:t>sedē-bis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3. </a:t>
            </a:r>
            <a:r>
              <a:rPr lang="en-US" dirty="0" err="1" smtClean="0"/>
              <a:t>sedē</a:t>
            </a:r>
            <a:r>
              <a:rPr lang="en-US" dirty="0" smtClean="0"/>
              <a:t>-bit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Plural</a:t>
            </a:r>
          </a:p>
          <a:p>
            <a:pPr marL="0" indent="0" algn="ctr">
              <a:buNone/>
            </a:pPr>
            <a:r>
              <a:rPr lang="en-US" dirty="0" smtClean="0"/>
              <a:t>   1. </a:t>
            </a:r>
            <a:r>
              <a:rPr lang="en-US" dirty="0" err="1" smtClean="0"/>
              <a:t>sedē-bimus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2. </a:t>
            </a:r>
            <a:r>
              <a:rPr lang="en-US" dirty="0" err="1" smtClean="0"/>
              <a:t>sedē-bitis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3. </a:t>
            </a:r>
            <a:r>
              <a:rPr lang="en-US" dirty="0" err="1" smtClean="0"/>
              <a:t>sedē</a:t>
            </a:r>
            <a:r>
              <a:rPr lang="en-US" dirty="0" smtClean="0"/>
              <a:t>-bunt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3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scribĕre</a:t>
            </a:r>
            <a:r>
              <a:rPr lang="en-US" dirty="0" smtClean="0"/>
              <a:t> and </a:t>
            </a:r>
            <a:r>
              <a:rPr lang="en-US" dirty="0" err="1" smtClean="0"/>
              <a:t>venīre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Singular</a:t>
            </a:r>
          </a:p>
          <a:p>
            <a:pPr marL="0" indent="0" algn="ctr">
              <a:buNone/>
            </a:pPr>
            <a:r>
              <a:rPr lang="en-US" dirty="0" smtClean="0"/>
              <a:t> 1. </a:t>
            </a:r>
            <a:r>
              <a:rPr lang="en-US" dirty="0" err="1" smtClean="0"/>
              <a:t>scrib</a:t>
            </a:r>
            <a:r>
              <a:rPr lang="en-US" dirty="0" smtClean="0"/>
              <a:t>-am</a:t>
            </a:r>
          </a:p>
          <a:p>
            <a:pPr marL="0" indent="0" algn="ctr">
              <a:buNone/>
            </a:pPr>
            <a:r>
              <a:rPr lang="en-US" dirty="0" smtClean="0"/>
              <a:t>2. </a:t>
            </a:r>
            <a:r>
              <a:rPr lang="en-US" dirty="0" err="1" smtClean="0"/>
              <a:t>scrib-ēs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3. </a:t>
            </a:r>
            <a:r>
              <a:rPr lang="en-US" dirty="0" err="1" smtClean="0"/>
              <a:t>scrib</a:t>
            </a:r>
            <a:r>
              <a:rPr lang="en-US" dirty="0" smtClean="0"/>
              <a:t>-et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 Plural</a:t>
            </a:r>
          </a:p>
          <a:p>
            <a:pPr marL="0" indent="0" algn="ctr">
              <a:buNone/>
            </a:pPr>
            <a:r>
              <a:rPr lang="en-US" dirty="0" smtClean="0"/>
              <a:t>   1. </a:t>
            </a:r>
            <a:r>
              <a:rPr lang="en-US" dirty="0" err="1" smtClean="0"/>
              <a:t>scrib-ēmus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scrib-ētis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3. </a:t>
            </a:r>
            <a:r>
              <a:rPr lang="en-US" dirty="0" err="1" smtClean="0"/>
              <a:t>scrib-ent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   Singular</a:t>
            </a:r>
          </a:p>
          <a:p>
            <a:pPr marL="0" indent="0" algn="ctr">
              <a:buNone/>
            </a:pPr>
            <a:r>
              <a:rPr lang="en-US" dirty="0" smtClean="0"/>
              <a:t>1. </a:t>
            </a:r>
            <a:r>
              <a:rPr lang="en-US" dirty="0" err="1" smtClean="0"/>
              <a:t>veni</a:t>
            </a:r>
            <a:r>
              <a:rPr lang="en-US" dirty="0" smtClean="0"/>
              <a:t>-am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2. </a:t>
            </a:r>
            <a:r>
              <a:rPr lang="en-US" dirty="0" err="1" smtClean="0"/>
              <a:t>veni-ēs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3. </a:t>
            </a:r>
            <a:r>
              <a:rPr lang="en-US" dirty="0" err="1" smtClean="0"/>
              <a:t>veni</a:t>
            </a:r>
            <a:r>
              <a:rPr lang="en-US" dirty="0" smtClean="0"/>
              <a:t>-et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Plural</a:t>
            </a:r>
          </a:p>
          <a:p>
            <a:pPr marL="0" indent="0" algn="ctr">
              <a:buNone/>
            </a:pPr>
            <a:r>
              <a:rPr lang="en-US" dirty="0" smtClean="0"/>
              <a:t>     1. </a:t>
            </a:r>
            <a:r>
              <a:rPr lang="en-US" dirty="0" err="1" smtClean="0"/>
              <a:t>veni-ēmus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2. </a:t>
            </a:r>
            <a:r>
              <a:rPr lang="en-US" dirty="0" err="1" smtClean="0"/>
              <a:t>veni-ētis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3. </a:t>
            </a:r>
            <a:r>
              <a:rPr lang="en-US" dirty="0" err="1" smtClean="0"/>
              <a:t>veni-ent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0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Give the translation for the following verbs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800" dirty="0" err="1" smtClean="0"/>
              <a:t>salutabimus</a:t>
            </a:r>
            <a:r>
              <a:rPr lang="en-US" sz="2800" dirty="0" smtClean="0"/>
              <a:t>                              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mitam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curabitis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videbit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explicabint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conspicient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gaudebis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sedebo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dormiam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descendemus</a:t>
            </a:r>
            <a:endParaRPr lang="en-US" sz="2800" dirty="0" smtClean="0"/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50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679450" y="79375"/>
            <a:ext cx="7743825" cy="6184900"/>
            <a:chOff x="428" y="140"/>
            <a:chExt cx="4878" cy="3896"/>
          </a:xfrm>
        </p:grpSpPr>
        <p:sp>
          <p:nvSpPr>
            <p:cNvPr id="25611" name="AutoShape 3"/>
            <p:cNvSpPr>
              <a:spLocks noChangeArrowheads="1"/>
            </p:cNvSpPr>
            <p:nvPr/>
          </p:nvSpPr>
          <p:spPr bwMode="auto">
            <a:xfrm>
              <a:off x="438" y="420"/>
              <a:ext cx="4806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prstClr val="black"/>
                  </a:solidFill>
                  <a:cs typeface="Arial" charset="0"/>
                </a:rPr>
                <a:t>Describes </a:t>
              </a:r>
              <a:r>
                <a:rPr lang="en-US" b="1" smtClean="0">
                  <a:solidFill>
                    <a:prstClr val="black"/>
                  </a:solidFill>
                  <a:cs typeface="Arial" charset="0"/>
                </a:rPr>
                <a:t>future</a:t>
              </a:r>
              <a:r>
                <a:rPr lang="en-US" smtClean="0">
                  <a:solidFill>
                    <a:prstClr val="black"/>
                  </a:solidFill>
                  <a:cs typeface="Arial" charset="0"/>
                </a:rPr>
                <a:t> actions, and is translated “</a:t>
              </a:r>
              <a:r>
                <a:rPr lang="en-US" b="1" i="1" smtClean="0">
                  <a:solidFill>
                    <a:prstClr val="black"/>
                  </a:solidFill>
                  <a:cs typeface="Arial" charset="0"/>
                </a:rPr>
                <a:t>will or shall verb</a:t>
              </a:r>
              <a:r>
                <a:rPr lang="en-US" smtClean="0">
                  <a:solidFill>
                    <a:prstClr val="black"/>
                  </a:solidFill>
                  <a:cs typeface="Arial" charset="0"/>
                </a:rPr>
                <a:t>”.</a:t>
              </a:r>
            </a:p>
          </p:txBody>
        </p:sp>
        <p:sp>
          <p:nvSpPr>
            <p:cNvPr id="25612" name="AutoShape 4"/>
            <p:cNvSpPr>
              <a:spLocks noChangeArrowheads="1"/>
            </p:cNvSpPr>
            <p:nvPr/>
          </p:nvSpPr>
          <p:spPr bwMode="auto">
            <a:xfrm>
              <a:off x="428" y="3604"/>
              <a:ext cx="4878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25613" name="AutoShape 5"/>
            <p:cNvSpPr>
              <a:spLocks noChangeArrowheads="1"/>
            </p:cNvSpPr>
            <p:nvPr/>
          </p:nvSpPr>
          <p:spPr bwMode="auto">
            <a:xfrm>
              <a:off x="2036" y="164"/>
              <a:ext cx="1536" cy="3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smtClean="0">
                  <a:solidFill>
                    <a:prstClr val="black"/>
                  </a:solidFill>
                  <a:latin typeface="Comic Sans MS" pitchFamily="66" charset="0"/>
                  <a:cs typeface="Arial" charset="0"/>
                </a:rPr>
                <a:t>The Future Tense</a:t>
              </a:r>
            </a:p>
          </p:txBody>
        </p:sp>
        <p:sp>
          <p:nvSpPr>
            <p:cNvPr id="25614" name="Rectangle 6"/>
            <p:cNvSpPr>
              <a:spLocks noChangeArrowheads="1"/>
            </p:cNvSpPr>
            <p:nvPr/>
          </p:nvSpPr>
          <p:spPr bwMode="auto">
            <a:xfrm>
              <a:off x="499" y="178"/>
              <a:ext cx="15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prstClr val="black"/>
                  </a:solidFill>
                  <a:latin typeface="Arial" charset="0"/>
                  <a:cs typeface="Arial" charset="0"/>
                </a:rPr>
                <a:t>The FRAME Routine</a:t>
              </a:r>
            </a:p>
          </p:txBody>
        </p:sp>
        <p:sp>
          <p:nvSpPr>
            <p:cNvPr id="25615" name="Rectangle 7"/>
            <p:cNvSpPr>
              <a:spLocks noChangeArrowheads="1"/>
            </p:cNvSpPr>
            <p:nvPr/>
          </p:nvSpPr>
          <p:spPr bwMode="auto">
            <a:xfrm>
              <a:off x="2543" y="140"/>
              <a:ext cx="49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smtClean="0">
                  <a:solidFill>
                    <a:prstClr val="black"/>
                  </a:solidFill>
                  <a:latin typeface="Arial" charset="0"/>
                  <a:cs typeface="Arial" charset="0"/>
                </a:rPr>
                <a:t>Key Topic</a:t>
              </a:r>
            </a:p>
          </p:txBody>
        </p:sp>
        <p:sp>
          <p:nvSpPr>
            <p:cNvPr id="25616" name="Rectangle 9"/>
            <p:cNvSpPr>
              <a:spLocks noChangeArrowheads="1"/>
            </p:cNvSpPr>
            <p:nvPr/>
          </p:nvSpPr>
          <p:spPr bwMode="auto">
            <a:xfrm>
              <a:off x="1359" y="3430"/>
              <a:ext cx="30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prstClr val="black"/>
                  </a:solidFill>
                  <a:latin typeface="Arial" charset="0"/>
                  <a:cs typeface="Arial" charset="0"/>
                </a:rPr>
                <a:t>So What? (What’s important to understand about this?)</a:t>
              </a:r>
            </a:p>
          </p:txBody>
        </p:sp>
        <p:grpSp>
          <p:nvGrpSpPr>
            <p:cNvPr id="25617" name="Group 11"/>
            <p:cNvGrpSpPr>
              <a:grpSpLocks/>
            </p:cNvGrpSpPr>
            <p:nvPr/>
          </p:nvGrpSpPr>
          <p:grpSpPr bwMode="auto">
            <a:xfrm>
              <a:off x="576" y="906"/>
              <a:ext cx="884" cy="174"/>
              <a:chOff x="626" y="906"/>
              <a:chExt cx="884" cy="174"/>
            </a:xfrm>
          </p:grpSpPr>
          <p:sp>
            <p:nvSpPr>
              <p:cNvPr id="25618" name="AutoShape 13"/>
              <p:cNvSpPr>
                <a:spLocks noChangeArrowheads="1"/>
              </p:cNvSpPr>
              <p:nvPr/>
            </p:nvSpPr>
            <p:spPr bwMode="auto">
              <a:xfrm>
                <a:off x="626" y="954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prstClr val="black"/>
                  </a:solidFill>
                  <a:cs typeface="Arial" charset="0"/>
                </a:endParaRPr>
              </a:p>
            </p:txBody>
          </p:sp>
          <p:sp>
            <p:nvSpPr>
              <p:cNvPr id="25619" name="Rectangle 14"/>
              <p:cNvSpPr>
                <a:spLocks noChangeArrowheads="1"/>
              </p:cNvSpPr>
              <p:nvPr/>
            </p:nvSpPr>
            <p:spPr bwMode="auto">
              <a:xfrm>
                <a:off x="1394" y="906"/>
                <a:ext cx="11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b="1" smtClean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25603" name="Rectangle 142"/>
          <p:cNvSpPr>
            <a:spLocks noChangeArrowheads="1"/>
          </p:cNvSpPr>
          <p:nvPr/>
        </p:nvSpPr>
        <p:spPr bwMode="auto">
          <a:xfrm>
            <a:off x="1974850" y="5505450"/>
            <a:ext cx="184150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25604" name="AutoShape 13"/>
          <p:cNvSpPr>
            <a:spLocks noChangeArrowheads="1"/>
          </p:cNvSpPr>
          <p:nvPr/>
        </p:nvSpPr>
        <p:spPr bwMode="auto">
          <a:xfrm>
            <a:off x="5029200" y="1371600"/>
            <a:ext cx="273050" cy="128588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5605" name="Rectangle 21"/>
          <p:cNvSpPr>
            <a:spLocks noChangeArrowheads="1"/>
          </p:cNvSpPr>
          <p:nvPr/>
        </p:nvSpPr>
        <p:spPr bwMode="auto">
          <a:xfrm>
            <a:off x="1524000" y="1905000"/>
            <a:ext cx="15779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prstClr val="black"/>
                </a:solidFill>
                <a:latin typeface="Arial" charset="0"/>
                <a:cs typeface="Arial" charset="0"/>
              </a:rPr>
              <a:t>Essential details</a:t>
            </a:r>
          </a:p>
        </p:txBody>
      </p:sp>
      <p:sp>
        <p:nvSpPr>
          <p:cNvPr id="25606" name="Rectangle 21"/>
          <p:cNvSpPr>
            <a:spLocks noChangeArrowheads="1"/>
          </p:cNvSpPr>
          <p:nvPr/>
        </p:nvSpPr>
        <p:spPr bwMode="auto">
          <a:xfrm>
            <a:off x="5867400" y="1905000"/>
            <a:ext cx="15779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prstClr val="black"/>
                </a:solidFill>
                <a:latin typeface="Arial" charset="0"/>
                <a:cs typeface="Arial" charset="0"/>
              </a:rPr>
              <a:t>Essential details</a:t>
            </a:r>
          </a:p>
        </p:txBody>
      </p:sp>
      <p:sp>
        <p:nvSpPr>
          <p:cNvPr id="25607" name="AutoShape 12"/>
          <p:cNvSpPr>
            <a:spLocks noChangeArrowheads="1"/>
          </p:cNvSpPr>
          <p:nvPr/>
        </p:nvSpPr>
        <p:spPr bwMode="auto">
          <a:xfrm>
            <a:off x="4495800" y="1295400"/>
            <a:ext cx="3581400" cy="6096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B050"/>
                </a:solidFill>
                <a:latin typeface="Comic Sans MS" pitchFamily="66" charset="0"/>
                <a:cs typeface="Arial" charset="0"/>
              </a:rPr>
              <a:t>3</a:t>
            </a:r>
            <a:r>
              <a:rPr lang="en-US" sz="1600" b="1" baseline="30000" smtClean="0">
                <a:solidFill>
                  <a:srgbClr val="00B050"/>
                </a:solidFill>
                <a:latin typeface="Comic Sans MS" pitchFamily="66" charset="0"/>
                <a:cs typeface="Arial" charset="0"/>
              </a:rPr>
              <a:t>rd</a:t>
            </a:r>
            <a:r>
              <a:rPr lang="en-US" sz="1600" b="1" smtClean="0">
                <a:solidFill>
                  <a:srgbClr val="00B050"/>
                </a:solidFill>
                <a:latin typeface="Comic Sans MS" pitchFamily="66" charset="0"/>
                <a:cs typeface="Arial" charset="0"/>
              </a:rPr>
              <a:t> &amp; 4</a:t>
            </a:r>
            <a:r>
              <a:rPr lang="en-US" sz="1600" b="1" baseline="30000" smtClean="0">
                <a:solidFill>
                  <a:srgbClr val="00B050"/>
                </a:solidFill>
                <a:latin typeface="Comic Sans MS" pitchFamily="66" charset="0"/>
                <a:cs typeface="Arial" charset="0"/>
              </a:rPr>
              <a:t>th</a:t>
            </a:r>
            <a:r>
              <a:rPr lang="en-US" sz="1600" b="1" smtClean="0">
                <a:solidFill>
                  <a:srgbClr val="00B050"/>
                </a:solidFill>
                <a:latin typeface="Comic Sans MS" pitchFamily="66" charset="0"/>
                <a:cs typeface="Arial" charset="0"/>
              </a:rPr>
              <a:t> Conjugation</a:t>
            </a:r>
          </a:p>
        </p:txBody>
      </p:sp>
      <p:sp>
        <p:nvSpPr>
          <p:cNvPr id="25608" name="AutoShape 12"/>
          <p:cNvSpPr>
            <a:spLocks noChangeArrowheads="1"/>
          </p:cNvSpPr>
          <p:nvPr/>
        </p:nvSpPr>
        <p:spPr bwMode="auto">
          <a:xfrm>
            <a:off x="457200" y="1295400"/>
            <a:ext cx="3657600" cy="6096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1</a:t>
            </a:r>
            <a:r>
              <a:rPr lang="en-US" sz="1600" b="1" baseline="3000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st</a:t>
            </a:r>
            <a:r>
              <a:rPr lang="en-US" sz="1600" b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&amp; 2</a:t>
            </a:r>
            <a:r>
              <a:rPr lang="en-US" sz="1600" b="1" baseline="3000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nd</a:t>
            </a:r>
            <a:r>
              <a:rPr lang="en-US" sz="1600" b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Conjugation</a:t>
            </a:r>
          </a:p>
        </p:txBody>
      </p:sp>
      <p:sp>
        <p:nvSpPr>
          <p:cNvPr id="25609" name="AutoShape 6"/>
          <p:cNvSpPr>
            <a:spLocks noChangeArrowheads="1"/>
          </p:cNvSpPr>
          <p:nvPr/>
        </p:nvSpPr>
        <p:spPr bwMode="auto">
          <a:xfrm>
            <a:off x="4495800" y="2209800"/>
            <a:ext cx="4495800" cy="2995613"/>
          </a:xfrm>
          <a:prstGeom prst="roundRect">
            <a:avLst>
              <a:gd name="adj" fmla="val 9569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Infinitives: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Arial" charset="0"/>
              </a:rPr>
              <a:t>ere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 &amp; </a:t>
            </a:r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Arial" charset="0"/>
              </a:rPr>
              <a:t>īre</a:t>
            </a:r>
            <a:endParaRPr lang="en-US" b="1" dirty="0" smtClean="0">
              <a:solidFill>
                <a:srgbClr val="00B050"/>
              </a:solidFill>
              <a:latin typeface="Times New Roman" pitchFamily="18" charset="0"/>
              <a:cs typeface="Arial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Arial" charset="0"/>
              </a:rPr>
              <a:t>3</a:t>
            </a:r>
            <a:r>
              <a:rPr lang="en-US" b="1" baseline="30000" dirty="0" smtClean="0">
                <a:solidFill>
                  <a:srgbClr val="00B050"/>
                </a:solidFill>
                <a:latin typeface="Times New Roman" pitchFamily="18" charset="0"/>
                <a:cs typeface="Arial" charset="0"/>
              </a:rPr>
              <a:t>rd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Arial" charset="0"/>
              </a:rPr>
              <a:t> –</a:t>
            </a:r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Arial" charset="0"/>
              </a:rPr>
              <a:t>io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&amp;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Arial" charset="0"/>
              </a:rPr>
              <a:t> 4</a:t>
            </a:r>
            <a:r>
              <a:rPr lang="en-US" b="1" baseline="30000" dirty="0" smtClean="0">
                <a:solidFill>
                  <a:srgbClr val="00B050"/>
                </a:solidFill>
                <a:latin typeface="Times New Roman" pitchFamily="18" charset="0"/>
                <a:cs typeface="Arial" charset="0"/>
              </a:rPr>
              <a:t>th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have an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Arial" charset="0"/>
              </a:rPr>
              <a:t>“</a:t>
            </a:r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Arial" charset="0"/>
              </a:rPr>
              <a:t>”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before the ending.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B050"/>
              </a:solidFill>
              <a:latin typeface="Times New Roman" pitchFamily="18" charset="0"/>
              <a:cs typeface="Arial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Ego </a:t>
            </a:r>
            <a:r>
              <a:rPr lang="en-US" dirty="0" err="1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Corneliam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domum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Arial" charset="0"/>
              </a:rPr>
              <a:t>ducam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.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Arial" charset="0"/>
              </a:rPr>
              <a:t>I will take </a:t>
            </a:r>
            <a:r>
              <a:rPr lang="en-US" i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Cornelia home.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dirty="0" err="1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Brevi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tempore ad </a:t>
            </a:r>
            <a:r>
              <a:rPr lang="en-US" dirty="0" err="1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Portam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Capenam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Arial" charset="0"/>
              </a:rPr>
              <a:t>advenies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. 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i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In a short time </a:t>
            </a: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Arial" charset="0"/>
              </a:rPr>
              <a:t>you will arrive </a:t>
            </a:r>
            <a:r>
              <a:rPr lang="en-US" i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at the </a:t>
            </a:r>
            <a:r>
              <a:rPr lang="en-US" i="1" dirty="0" err="1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Porta</a:t>
            </a:r>
            <a:r>
              <a:rPr lang="en-US" i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i="1" dirty="0" err="1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Capena</a:t>
            </a:r>
            <a:r>
              <a:rPr lang="en-US" i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.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i="1" dirty="0" smtClean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Endings:  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am,	</a:t>
            </a:r>
            <a:r>
              <a:rPr lang="en-US" b="1" dirty="0" err="1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es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, 	et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  	 emus,	</a:t>
            </a:r>
            <a:r>
              <a:rPr lang="en-US" b="1" dirty="0" err="1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etis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,	</a:t>
            </a:r>
            <a:r>
              <a:rPr lang="en-US" b="1" dirty="0" err="1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ent</a:t>
            </a:r>
            <a:endParaRPr lang="en-US" b="1" dirty="0" smtClean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5610" name="AutoShape 6"/>
          <p:cNvSpPr>
            <a:spLocks noChangeArrowheads="1"/>
          </p:cNvSpPr>
          <p:nvPr/>
        </p:nvSpPr>
        <p:spPr bwMode="auto">
          <a:xfrm>
            <a:off x="228600" y="2209800"/>
            <a:ext cx="3962400" cy="2995613"/>
          </a:xfrm>
          <a:prstGeom prst="roundRect">
            <a:avLst>
              <a:gd name="adj" fmla="val 9569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Infinitives: 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āre </a:t>
            </a:r>
            <a:r>
              <a:rPr lang="en-US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 &amp; 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ēre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smtClean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Ego omnia eis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explicābo</a:t>
            </a:r>
            <a:r>
              <a:rPr lang="en-US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. 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US" i="1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will explain </a:t>
            </a:r>
            <a:r>
              <a:rPr lang="en-US" i="1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everything to them.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Multa et mira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vidēbunt</a:t>
            </a:r>
            <a:r>
              <a:rPr lang="en-US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pueri.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i="1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The boys 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will see </a:t>
            </a:r>
            <a:r>
              <a:rPr lang="en-US" i="1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many wonderful things.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Endings:  </a:t>
            </a:r>
            <a:r>
              <a:rPr lang="en-US" b="1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bo, </a:t>
            </a:r>
            <a:r>
              <a:rPr lang="en-US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	</a:t>
            </a:r>
            <a:r>
              <a:rPr lang="en-US" b="1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bis, 	bit, 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	  </a:t>
            </a:r>
            <a:r>
              <a:rPr lang="en-US" b="1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bimus</a:t>
            </a:r>
            <a:r>
              <a:rPr lang="en-US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, 	</a:t>
            </a:r>
            <a:r>
              <a:rPr lang="en-US" b="1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bitis, 	bunt</a:t>
            </a:r>
          </a:p>
        </p:txBody>
      </p:sp>
    </p:spTree>
    <p:extLst>
      <p:ext uri="{BB962C8B-B14F-4D97-AF65-F5344CB8AC3E}">
        <p14:creationId xmlns:p14="http://schemas.microsoft.com/office/powerpoint/2010/main" val="415248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Conjugation Practice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067800" cy="6324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b="1" smtClean="0"/>
              <a:t>First Conjugation</a:t>
            </a:r>
            <a:endParaRPr lang="en-US" sz="2400" smtClean="0"/>
          </a:p>
          <a:p>
            <a:pPr eaLnBrk="1" hangingPunct="1">
              <a:buFont typeface="Arial" charset="0"/>
              <a:buNone/>
            </a:pPr>
            <a:endParaRPr lang="en-US" sz="2400" b="1" smtClean="0"/>
          </a:p>
          <a:p>
            <a:pPr eaLnBrk="1" hangingPunct="1">
              <a:buFont typeface="Arial" charset="0"/>
              <a:buNone/>
            </a:pPr>
            <a:endParaRPr lang="en-US" sz="2400" b="1" smtClean="0"/>
          </a:p>
          <a:p>
            <a:pPr eaLnBrk="1" hangingPunct="1">
              <a:buFont typeface="Arial" charset="0"/>
              <a:buNone/>
            </a:pPr>
            <a:endParaRPr lang="en-US" sz="2400" b="1" smtClean="0"/>
          </a:p>
          <a:p>
            <a:pPr eaLnBrk="1" hangingPunct="1">
              <a:buFont typeface="Arial" charset="0"/>
              <a:buNone/>
            </a:pPr>
            <a:endParaRPr lang="en-US" sz="2400" b="1" smtClean="0"/>
          </a:p>
          <a:p>
            <a:pPr eaLnBrk="1" hangingPunct="1">
              <a:buFont typeface="Arial" charset="0"/>
              <a:buNone/>
            </a:pPr>
            <a:endParaRPr lang="en-US" sz="2400" b="1" smtClean="0"/>
          </a:p>
          <a:p>
            <a:pPr eaLnBrk="1" hangingPunct="1">
              <a:buFont typeface="Arial" charset="0"/>
              <a:buNone/>
            </a:pPr>
            <a:endParaRPr lang="en-US" sz="2400" b="1" smtClean="0"/>
          </a:p>
          <a:p>
            <a:pPr eaLnBrk="1" hangingPunct="1">
              <a:buFont typeface="Arial" charset="0"/>
              <a:buNone/>
            </a:pPr>
            <a:r>
              <a:rPr lang="en-US" sz="2400" b="1" smtClean="0"/>
              <a:t>Second Conjugation  </a:t>
            </a:r>
          </a:p>
          <a:p>
            <a:pPr eaLnBrk="1" hangingPunct="1">
              <a:buFont typeface="Arial" charset="0"/>
              <a:buNone/>
            </a:pPr>
            <a:endParaRPr lang="en-US" sz="2400" b="1" smtClean="0"/>
          </a:p>
          <a:p>
            <a:pPr eaLnBrk="1" hangingPunct="1">
              <a:buFont typeface="Arial" charset="0"/>
              <a:buNone/>
            </a:pPr>
            <a:endParaRPr lang="en-US" sz="2400" b="1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990600"/>
          <a:ext cx="8458199" cy="2743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905000"/>
                <a:gridCol w="1981200"/>
                <a:gridCol w="1905000"/>
                <a:gridCol w="1828799"/>
              </a:tblGrid>
              <a:tr h="39188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do,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dāre</a:t>
                      </a:r>
                      <a:r>
                        <a:rPr lang="en-US" sz="1800" baseline="0" dirty="0" smtClean="0"/>
                        <a:t>, </a:t>
                      </a:r>
                      <a:r>
                        <a:rPr lang="en-US" sz="1800" baseline="0" dirty="0" err="1" smtClean="0"/>
                        <a:t>dedi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neco</a:t>
                      </a:r>
                      <a:r>
                        <a:rPr lang="en-US" sz="1800" dirty="0" smtClean="0"/>
                        <a:t>,</a:t>
                      </a:r>
                      <a:r>
                        <a:rPr lang="en-US" sz="1800" baseline="0" dirty="0" smtClean="0"/>
                        <a:t>  </a:t>
                      </a:r>
                      <a:r>
                        <a:rPr lang="en-US" sz="1800" baseline="0" dirty="0" err="1" smtClean="0"/>
                        <a:t>necāre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salto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salt</a:t>
                      </a:r>
                      <a:r>
                        <a:rPr lang="en-US" sz="1800" baseline="0" dirty="0" err="1" smtClean="0"/>
                        <a:t>āre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ceno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cen</a:t>
                      </a:r>
                      <a:r>
                        <a:rPr lang="en-US" sz="1800" baseline="0" dirty="0" err="1" smtClean="0"/>
                        <a:t>āre</a:t>
                      </a:r>
                      <a:endParaRPr lang="en-US" sz="1800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r>
                        <a:rPr lang="en-US" sz="1800" baseline="30000" dirty="0" smtClean="0"/>
                        <a:t>st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sg</a:t>
                      </a:r>
                      <a:r>
                        <a:rPr lang="en-US" sz="1800" baseline="0" dirty="0" smtClean="0"/>
                        <a:t>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r>
                        <a:rPr lang="en-US" sz="1800" baseline="30000" dirty="0" smtClean="0"/>
                        <a:t>nd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sg</a:t>
                      </a:r>
                      <a:r>
                        <a:rPr lang="en-US" sz="1800" dirty="0" smtClean="0"/>
                        <a:t>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r>
                        <a:rPr lang="en-US" sz="1800" baseline="30000" dirty="0" smtClean="0"/>
                        <a:t>rd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sg</a:t>
                      </a:r>
                      <a:r>
                        <a:rPr lang="en-US" sz="1800" dirty="0" smtClean="0"/>
                        <a:t>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r>
                        <a:rPr lang="en-US" sz="1800" baseline="30000" dirty="0" smtClean="0"/>
                        <a:t>st</a:t>
                      </a:r>
                      <a:r>
                        <a:rPr lang="en-US" sz="1800" dirty="0" smtClean="0"/>
                        <a:t> pl.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r>
                        <a:rPr lang="en-US" sz="1800" baseline="30000" dirty="0" smtClean="0"/>
                        <a:t>nd</a:t>
                      </a:r>
                      <a:r>
                        <a:rPr lang="en-US" sz="1800" dirty="0" smtClean="0"/>
                        <a:t> pl.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r>
                        <a:rPr lang="en-US" sz="1800" baseline="30000" dirty="0" smtClean="0"/>
                        <a:t>rd</a:t>
                      </a:r>
                      <a:r>
                        <a:rPr lang="en-US" sz="1800" dirty="0" smtClean="0"/>
                        <a:t> pl.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4038600"/>
          <a:ext cx="84582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905000"/>
                <a:gridCol w="1981200"/>
                <a:gridCol w="1905000"/>
                <a:gridCol w="1828800"/>
              </a:tblGrid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video,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vidēre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sedeo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sedēre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rideo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rid</a:t>
                      </a:r>
                      <a:r>
                        <a:rPr lang="en-US" baseline="0" dirty="0" err="1" smtClean="0"/>
                        <a:t>ēre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iubeo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iub</a:t>
                      </a:r>
                      <a:r>
                        <a:rPr lang="en-US" baseline="0" dirty="0" err="1" smtClean="0"/>
                        <a:t>ēre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sg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sg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sg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pl.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pl.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pl.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15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Conjugation Practice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8915400" cy="6324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b="1" smtClean="0"/>
              <a:t>Third Conjugation</a:t>
            </a:r>
            <a:endParaRPr lang="en-US" sz="2400" smtClean="0"/>
          </a:p>
          <a:p>
            <a:pPr eaLnBrk="1" hangingPunct="1">
              <a:buFont typeface="Arial" charset="0"/>
              <a:buNone/>
            </a:pPr>
            <a:endParaRPr lang="en-US" sz="2400" b="1" smtClean="0"/>
          </a:p>
          <a:p>
            <a:pPr eaLnBrk="1" hangingPunct="1">
              <a:buFont typeface="Arial" charset="0"/>
              <a:buNone/>
            </a:pPr>
            <a:endParaRPr lang="en-US" sz="2400" b="1" smtClean="0"/>
          </a:p>
          <a:p>
            <a:pPr eaLnBrk="1" hangingPunct="1">
              <a:buFont typeface="Arial" charset="0"/>
              <a:buNone/>
            </a:pPr>
            <a:endParaRPr lang="en-US" sz="2400" b="1" smtClean="0"/>
          </a:p>
          <a:p>
            <a:pPr eaLnBrk="1" hangingPunct="1">
              <a:buFont typeface="Arial" charset="0"/>
              <a:buNone/>
            </a:pPr>
            <a:endParaRPr lang="en-US" sz="2400" b="1" smtClean="0"/>
          </a:p>
          <a:p>
            <a:pPr eaLnBrk="1" hangingPunct="1">
              <a:buFont typeface="Arial" charset="0"/>
              <a:buNone/>
            </a:pPr>
            <a:endParaRPr lang="en-US" sz="2400" b="1" smtClean="0"/>
          </a:p>
          <a:p>
            <a:pPr eaLnBrk="1" hangingPunct="1">
              <a:buFont typeface="Arial" charset="0"/>
              <a:buNone/>
            </a:pPr>
            <a:endParaRPr lang="en-US" sz="2400" b="1" smtClean="0"/>
          </a:p>
          <a:p>
            <a:pPr eaLnBrk="1" hangingPunct="1">
              <a:buFont typeface="Arial" charset="0"/>
              <a:buNone/>
            </a:pPr>
            <a:r>
              <a:rPr lang="en-US" sz="2400" b="1" smtClean="0"/>
              <a:t>Third -io Conjugation  </a:t>
            </a:r>
          </a:p>
          <a:p>
            <a:pPr eaLnBrk="1" hangingPunct="1">
              <a:buFont typeface="Arial" charset="0"/>
              <a:buNone/>
            </a:pPr>
            <a:endParaRPr lang="en-US" sz="2400" b="1" smtClean="0"/>
          </a:p>
          <a:p>
            <a:pPr eaLnBrk="1" hangingPunct="1">
              <a:buFont typeface="Arial" charset="0"/>
              <a:buNone/>
            </a:pPr>
            <a:endParaRPr lang="en-US" sz="2400" b="1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521015"/>
              </p:ext>
            </p:extLst>
          </p:nvPr>
        </p:nvGraphicFramePr>
        <p:xfrm>
          <a:off x="304800" y="944882"/>
          <a:ext cx="8458199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905000"/>
                <a:gridCol w="1981200"/>
                <a:gridCol w="1905000"/>
                <a:gridCol w="1828799"/>
              </a:tblGrid>
              <a:tr h="33745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emo</a:t>
                      </a:r>
                      <a:r>
                        <a:rPr lang="en-US" sz="1800" dirty="0" smtClean="0"/>
                        <a:t>,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emĕre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mitto</a:t>
                      </a:r>
                      <a:r>
                        <a:rPr lang="en-US" sz="1800" dirty="0" smtClean="0"/>
                        <a:t>,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mittĕre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peto</a:t>
                      </a:r>
                      <a:r>
                        <a:rPr lang="en-US" sz="1800" dirty="0" smtClean="0"/>
                        <a:t>,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petĕre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pono</a:t>
                      </a:r>
                      <a:r>
                        <a:rPr lang="en-US" sz="1800" dirty="0" smtClean="0"/>
                        <a:t>,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ponĕre</a:t>
                      </a:r>
                      <a:endParaRPr lang="en-US" sz="1800" dirty="0"/>
                    </a:p>
                  </a:txBody>
                  <a:tcPr/>
                </a:tc>
              </a:tr>
              <a:tr h="33745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r>
                        <a:rPr lang="en-US" sz="1800" baseline="30000" dirty="0" smtClean="0"/>
                        <a:t>st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sg</a:t>
                      </a:r>
                      <a:r>
                        <a:rPr lang="en-US" sz="1800" baseline="0" dirty="0" smtClean="0"/>
                        <a:t>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3745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r>
                        <a:rPr lang="en-US" sz="1800" baseline="30000" dirty="0" smtClean="0"/>
                        <a:t>nd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sg</a:t>
                      </a:r>
                      <a:r>
                        <a:rPr lang="en-US" sz="1800" dirty="0" smtClean="0"/>
                        <a:t>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3745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r>
                        <a:rPr lang="en-US" sz="1800" baseline="30000" dirty="0" smtClean="0"/>
                        <a:t>rd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sg</a:t>
                      </a:r>
                      <a:r>
                        <a:rPr lang="en-US" sz="1800" dirty="0" smtClean="0"/>
                        <a:t>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3745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r>
                        <a:rPr lang="en-US" sz="1800" baseline="30000" dirty="0" smtClean="0"/>
                        <a:t>st</a:t>
                      </a:r>
                      <a:r>
                        <a:rPr lang="en-US" sz="1800" dirty="0" smtClean="0"/>
                        <a:t> pl.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3745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r>
                        <a:rPr lang="en-US" sz="1800" baseline="30000" dirty="0" smtClean="0"/>
                        <a:t>nd</a:t>
                      </a:r>
                      <a:r>
                        <a:rPr lang="en-US" sz="1800" dirty="0" smtClean="0"/>
                        <a:t> pl.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3745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r>
                        <a:rPr lang="en-US" sz="1800" baseline="30000" dirty="0" smtClean="0"/>
                        <a:t>rd</a:t>
                      </a:r>
                      <a:r>
                        <a:rPr lang="en-US" sz="1800" dirty="0" smtClean="0"/>
                        <a:t> pl.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596726"/>
              </p:ext>
            </p:extLst>
          </p:nvPr>
        </p:nvGraphicFramePr>
        <p:xfrm>
          <a:off x="304800" y="4038600"/>
          <a:ext cx="84582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905000"/>
                <a:gridCol w="1981200"/>
                <a:gridCol w="1905000"/>
                <a:gridCol w="1828800"/>
              </a:tblGrid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capio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capĕre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facio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facĕre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iacio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iacĕe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fugio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fugĕre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sg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sg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sg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pl.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pl.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pl.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22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579</Words>
  <Application>Microsoft Office PowerPoint</Application>
  <PresentationFormat>On-screen Show (4:3)</PresentationFormat>
  <Paragraphs>186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iRespondGraphMaster</vt:lpstr>
      <vt:lpstr>Office Theme</vt:lpstr>
      <vt:lpstr>1_Office Theme</vt:lpstr>
      <vt:lpstr>2_Office Theme</vt:lpstr>
      <vt:lpstr>3_Office Theme</vt:lpstr>
      <vt:lpstr>4_Office Theme</vt:lpstr>
      <vt:lpstr>iRespondQuestionMaster</vt:lpstr>
      <vt:lpstr>Future tense</vt:lpstr>
      <vt:lpstr>PowerPoint Presentation</vt:lpstr>
      <vt:lpstr>           The regular verbs</vt:lpstr>
      <vt:lpstr>curāre  and sedēre</vt:lpstr>
      <vt:lpstr>scribĕre and venīre</vt:lpstr>
      <vt:lpstr>Give the translation for the following verbs</vt:lpstr>
      <vt:lpstr>PowerPoint Presentation</vt:lpstr>
      <vt:lpstr>Conjugation Practice</vt:lpstr>
      <vt:lpstr>Conjugation Practice</vt:lpstr>
      <vt:lpstr>Conjugation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tense of the regular verbs</dc:title>
  <dc:creator>Suzana Antolic-Soban</dc:creator>
  <cp:lastModifiedBy>Suzana Antolic-Soban</cp:lastModifiedBy>
  <cp:revision>16</cp:revision>
  <dcterms:created xsi:type="dcterms:W3CDTF">2012-02-23T00:49:02Z</dcterms:created>
  <dcterms:modified xsi:type="dcterms:W3CDTF">2012-02-23T02:18:48Z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