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EAD99-83B6-44CF-80C7-1CE2DC702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4DC0D5-AF13-4C7A-AE06-95D6177CD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D8160-3C9B-40D5-93D9-B223019C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A2298-AF59-4072-AEB1-BCC7862ED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CB209-8CC1-472E-8A51-B7DBE961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0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54832-04AC-4DE5-8239-1A39F20AC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BAE36-1FD0-4AA8-BB47-6544ADEBA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3EABE-3DED-4144-BB85-910DE6E6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0ED99-A649-47FE-B4D4-CE507CED1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88FE4-BA5A-440D-A90F-12088D46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9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29B625-79D3-4912-A082-5868AF877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54D3D-E797-40C2-A511-5F1D059284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B2A7E-86F2-4FB1-A395-DB531BAE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D9DE3-B349-44B1-B4B8-0AD9DA108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90114-CACA-49B2-A586-1A3872F9E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5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4741B-5D34-4032-9E3E-41547AC27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D93E8-D0FC-4D63-9C8A-33226E65F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32DC6-AC0A-4DB4-B545-4C5C9A3B0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C2CDE-B6E2-4433-ADD4-1FA01F29D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C4F13-991E-44C1-B137-307932770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1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766A8-3EE2-4178-B0B2-FDE328D5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D1B30-C33F-48AD-8639-0685C1EFC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21D1F-1B22-413B-84AE-599B625CF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5F6A2-9DF9-4A06-BA79-4EAA9467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9A98A-A354-4825-AD55-4112E9AC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50383-EAEE-4D0C-92EC-5252D41DE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A61BE-954D-439A-BAA4-69281BDA4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63FCD-1285-4342-9816-CAAB26120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8EFF7-9319-4DB1-9873-7F0CE9A6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9D30A-6AC1-4A68-A18A-9EC5B4E1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93E4F-0188-4AD3-B690-7BC3CED4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8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884FD-BECC-4758-A8C9-DB8E439D0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9E6C2-518F-4161-9A3A-7D8184BFF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49923-794D-4C09-87E0-903371841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515A5B-5349-42E4-AE4A-872D177A2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700443-4F59-4AB5-890E-151B6A0C1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CECDEC-CFC4-43BB-8B92-F00CC0FB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5EDDD2-7DFC-4574-87EE-04CFB931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DE9CDF-2854-47C8-9B8D-B0E25C3AF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4AB9-ECE8-4515-A57F-3D62F8C40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DA108-280A-4BA7-9FD6-18B63149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F3056-A743-41F1-85E4-D63F3E50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A0A25-58BB-4D0E-B418-4AA8679C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9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A55D49-B4AE-4735-B623-7439522B5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BA544E-D7AB-44C8-B776-693352D5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662E2-3575-4B32-9D89-20DB4A75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F7DAC-BB2C-43D5-8BAB-FBE1388BF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A514C-3D76-4DF5-9DD2-CC94EFC0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F5B48-28C3-4DB9-B9DA-6A2929201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4158B-827C-43B5-B876-DF4F6255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459B5-2243-42CE-BB85-716B13A6E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E4BD4-CB55-4331-B263-93073BED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7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D2F75-1A16-431B-B30D-CB2A6089C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193B06-4C68-4C2B-9CC6-A4F3BC95B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DD25D-3E16-4707-9938-C866837C0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EF303-DB23-492A-9577-2FCDACEB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EC6B5-D710-4806-B238-AF0BA6A8D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96F83-3654-4FCA-8577-65CC923F9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4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B4AE17-9445-4514-9662-C8D527B96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46D77-B391-466F-B9AD-1AAC6BB92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7E56F-F0F2-4D09-BF73-55BDD8703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77082-E5A7-4913-8EFA-CEA86FA778AF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8FC9F-20D9-4348-A359-B3DA118AF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F4403-76D8-4906-BC36-CE9DC3FAC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4BE83-D4E2-4DA5-BA0F-DBB155B0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8DC9-9BC7-41C9-A08A-4169E567B6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make future perfect active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46F34-7CC7-46AC-9629-E197E4787A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B681A-86D7-4E89-B33F-9C10B0154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the </a:t>
            </a:r>
            <a:r>
              <a:rPr lang="en-US" u="sng" dirty="0"/>
              <a:t>perfect stem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-s,-u, -v, -x, lengthen vowel, reduplicated 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AB2EA-6596-4FF2-B12A-18F5E3AA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56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and on that stem add the following endings: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sz="4400" dirty="0"/>
              <a:t>Sg.                            Pl.</a:t>
            </a:r>
          </a:p>
          <a:p>
            <a:pPr marL="0" indent="0">
              <a:buNone/>
            </a:pPr>
            <a:r>
              <a:rPr lang="en-US" sz="4800" dirty="0"/>
              <a:t>1. –</a:t>
            </a:r>
            <a:r>
              <a:rPr lang="en-US" sz="4800" dirty="0" err="1">
                <a:solidFill>
                  <a:srgbClr val="FF0000"/>
                </a:solidFill>
              </a:rPr>
              <a:t>ero</a:t>
            </a:r>
            <a:r>
              <a:rPr lang="en-US" sz="4800" dirty="0"/>
              <a:t>                 1. -</a:t>
            </a:r>
            <a:r>
              <a:rPr lang="en-US" sz="4800" dirty="0" err="1">
                <a:solidFill>
                  <a:srgbClr val="FF0000"/>
                </a:solidFill>
              </a:rPr>
              <a:t>erimus</a:t>
            </a:r>
            <a:endParaRPr 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/>
              <a:t>2. –</a:t>
            </a:r>
            <a:r>
              <a:rPr lang="en-US" sz="4800" dirty="0" err="1">
                <a:solidFill>
                  <a:srgbClr val="FF0000"/>
                </a:solidFill>
              </a:rPr>
              <a:t>eris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/>
              <a:t>                2. -</a:t>
            </a:r>
            <a:r>
              <a:rPr lang="en-US" sz="4800" dirty="0" err="1">
                <a:solidFill>
                  <a:srgbClr val="FF0000"/>
                </a:solidFill>
              </a:rPr>
              <a:t>eritis</a:t>
            </a:r>
            <a:endParaRPr lang="en-US" sz="4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dirty="0"/>
              <a:t>3.  -</a:t>
            </a:r>
            <a:r>
              <a:rPr lang="en-US" sz="4800" dirty="0" err="1">
                <a:solidFill>
                  <a:srgbClr val="FF0000"/>
                </a:solidFill>
              </a:rPr>
              <a:t>erit</a:t>
            </a:r>
            <a:r>
              <a:rPr lang="en-US" sz="4800" dirty="0">
                <a:solidFill>
                  <a:srgbClr val="FF0000"/>
                </a:solidFill>
              </a:rPr>
              <a:t>   </a:t>
            </a:r>
            <a:r>
              <a:rPr lang="en-US" sz="4800" dirty="0"/>
              <a:t>              3. -</a:t>
            </a:r>
            <a:r>
              <a:rPr lang="en-US" sz="4800" dirty="0" err="1">
                <a:solidFill>
                  <a:srgbClr val="FF0000"/>
                </a:solidFill>
              </a:rPr>
              <a:t>erint</a:t>
            </a:r>
            <a:r>
              <a:rPr lang="en-US" sz="4800" dirty="0">
                <a:solidFill>
                  <a:srgbClr val="FF0000"/>
                </a:solidFill>
              </a:rPr>
              <a:t>  </a:t>
            </a:r>
            <a:r>
              <a:rPr lang="en-US" sz="4800" dirty="0"/>
              <a:t>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2922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1719E-7E99-45A4-875C-ADA84D32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b="1" dirty="0" err="1"/>
              <a:t>voco</a:t>
            </a:r>
            <a:r>
              <a:rPr lang="en-US" b="1" dirty="0"/>
              <a:t>, </a:t>
            </a:r>
            <a:r>
              <a:rPr lang="en-US" b="1" dirty="0" err="1"/>
              <a:t>vocāre</a:t>
            </a:r>
            <a:r>
              <a:rPr lang="en-US" b="1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vocav</a:t>
            </a:r>
            <a:r>
              <a:rPr lang="en-US" b="1" dirty="0" err="1"/>
              <a:t>i</a:t>
            </a:r>
            <a:r>
              <a:rPr lang="en-US" b="1" dirty="0"/>
              <a:t>, </a:t>
            </a:r>
            <a:r>
              <a:rPr lang="en-US" b="1" dirty="0" err="1"/>
              <a:t>vocatus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E5183-23A5-4E6F-83E8-6AD45711F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1" y="1400176"/>
            <a:ext cx="10629900" cy="48577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sz="3600" dirty="0"/>
              <a:t>Sg.                                            Pl.</a:t>
            </a:r>
          </a:p>
          <a:p>
            <a:pPr marL="0" indent="0">
              <a:buNone/>
            </a:pPr>
            <a:r>
              <a:rPr lang="en-US" sz="4000" dirty="0"/>
              <a:t>1.</a:t>
            </a:r>
            <a:r>
              <a:rPr lang="en-US" sz="4000" dirty="0">
                <a:solidFill>
                  <a:srgbClr val="FF0000"/>
                </a:solidFill>
              </a:rPr>
              <a:t>   </a:t>
            </a:r>
            <a:r>
              <a:rPr lang="en-US" sz="4000" dirty="0" err="1">
                <a:solidFill>
                  <a:srgbClr val="FF0000"/>
                </a:solidFill>
              </a:rPr>
              <a:t>vocav</a:t>
            </a:r>
            <a:r>
              <a:rPr lang="en-US" sz="4000" dirty="0" err="1"/>
              <a:t>-ero</a:t>
            </a:r>
            <a:r>
              <a:rPr lang="en-US" sz="4000" dirty="0"/>
              <a:t>                     1. </a:t>
            </a:r>
            <a:r>
              <a:rPr lang="en-US" sz="4000" dirty="0" err="1">
                <a:solidFill>
                  <a:srgbClr val="FF0000"/>
                </a:solidFill>
              </a:rPr>
              <a:t>vocav</a:t>
            </a:r>
            <a:r>
              <a:rPr lang="en-US" sz="4000" dirty="0" err="1"/>
              <a:t>-erimus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2.   </a:t>
            </a:r>
            <a:r>
              <a:rPr lang="en-US" sz="4000" dirty="0" err="1">
                <a:solidFill>
                  <a:srgbClr val="FF0000"/>
                </a:solidFill>
              </a:rPr>
              <a:t>vocav</a:t>
            </a:r>
            <a:r>
              <a:rPr lang="en-US" sz="4000" dirty="0" err="1"/>
              <a:t>-eris</a:t>
            </a:r>
            <a:r>
              <a:rPr lang="en-US" sz="4000" dirty="0"/>
              <a:t>                     2. </a:t>
            </a:r>
            <a:r>
              <a:rPr lang="en-US" sz="4000" dirty="0" err="1">
                <a:solidFill>
                  <a:srgbClr val="FF0000"/>
                </a:solidFill>
              </a:rPr>
              <a:t>vocav</a:t>
            </a:r>
            <a:r>
              <a:rPr lang="en-US" sz="4000" dirty="0" err="1"/>
              <a:t>-eritis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3</a:t>
            </a:r>
            <a:r>
              <a:rPr lang="en-US" sz="4000" dirty="0">
                <a:solidFill>
                  <a:srgbClr val="FF0000"/>
                </a:solidFill>
              </a:rPr>
              <a:t>.   </a:t>
            </a:r>
            <a:r>
              <a:rPr lang="en-US" sz="4000" dirty="0" err="1">
                <a:solidFill>
                  <a:srgbClr val="FF0000"/>
                </a:solidFill>
              </a:rPr>
              <a:t>vocav</a:t>
            </a:r>
            <a:r>
              <a:rPr lang="en-US" sz="4000" dirty="0" err="1"/>
              <a:t>-erit</a:t>
            </a:r>
            <a:r>
              <a:rPr lang="en-US" sz="4000" dirty="0"/>
              <a:t>                     3. </a:t>
            </a:r>
            <a:r>
              <a:rPr lang="en-US" sz="4000" dirty="0" err="1">
                <a:solidFill>
                  <a:srgbClr val="FF0000"/>
                </a:solidFill>
              </a:rPr>
              <a:t>vocav</a:t>
            </a:r>
            <a:r>
              <a:rPr lang="en-US" sz="4000" dirty="0" err="1"/>
              <a:t>-erint</a:t>
            </a:r>
            <a:endParaRPr lang="en-US" sz="40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Translation:</a:t>
            </a:r>
          </a:p>
          <a:p>
            <a:pPr marL="0" indent="0">
              <a:buNone/>
            </a:pPr>
            <a:r>
              <a:rPr lang="en-US" sz="4000" dirty="0"/>
              <a:t>I will have call, you will have call etc.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413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99F45-E87A-4E96-A043-3FB00C00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this tense?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FA097-4A73-46B6-9099-532C39F1C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825625"/>
            <a:ext cx="11268075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If you want </a:t>
            </a:r>
            <a:r>
              <a:rPr lang="en-US" sz="3200" dirty="0">
                <a:solidFill>
                  <a:srgbClr val="FF0000"/>
                </a:solidFill>
              </a:rPr>
              <a:t>to express the action which will take place in the future </a:t>
            </a:r>
            <a:r>
              <a:rPr lang="en-US" sz="3200" b="1" u="sng" dirty="0"/>
              <a:t>before</a:t>
            </a:r>
            <a:r>
              <a:rPr lang="en-US" sz="3200" dirty="0"/>
              <a:t> another </a:t>
            </a:r>
            <a:r>
              <a:rPr lang="en-US" sz="3200" dirty="0">
                <a:solidFill>
                  <a:srgbClr val="0070C0"/>
                </a:solidFill>
              </a:rPr>
              <a:t>future action </a:t>
            </a:r>
            <a:r>
              <a:rPr lang="en-US" sz="3200" dirty="0"/>
              <a:t>then you will use this Future perfect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Si </a:t>
            </a:r>
            <a:r>
              <a:rPr lang="en-US" sz="4000" dirty="0" err="1"/>
              <a:t>diligenter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laboraveris</a:t>
            </a:r>
            <a:r>
              <a:rPr lang="en-US" sz="4000" dirty="0"/>
              <a:t>, </a:t>
            </a:r>
            <a:r>
              <a:rPr lang="en-US" sz="4000" dirty="0" err="1"/>
              <a:t>pecuniam</a:t>
            </a:r>
            <a:r>
              <a:rPr lang="en-US" sz="4000" dirty="0"/>
              <a:t> </a:t>
            </a:r>
            <a:r>
              <a:rPr lang="en-US" sz="4000" dirty="0" err="1"/>
              <a:t>tibi</a:t>
            </a:r>
            <a:r>
              <a:rPr lang="en-US" sz="4000" dirty="0"/>
              <a:t> </a:t>
            </a:r>
            <a:r>
              <a:rPr lang="en-US" sz="4000" dirty="0" err="1">
                <a:solidFill>
                  <a:schemeClr val="accent1"/>
                </a:solidFill>
              </a:rPr>
              <a:t>dabo</a:t>
            </a:r>
            <a:r>
              <a:rPr lang="en-US" sz="40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If you will have worked </a:t>
            </a:r>
            <a:r>
              <a:rPr lang="en-US" sz="4000" dirty="0"/>
              <a:t>diligently, </a:t>
            </a:r>
            <a:r>
              <a:rPr lang="en-US" sz="4000" dirty="0">
                <a:solidFill>
                  <a:schemeClr val="accent1"/>
                </a:solidFill>
              </a:rPr>
              <a:t>I will give </a:t>
            </a:r>
            <a:r>
              <a:rPr lang="en-US" sz="4000" dirty="0"/>
              <a:t>you the money.  </a:t>
            </a:r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1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7698-EA78-4A45-B70B-FBF427EB4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pg. 232 ACT 4 </a:t>
            </a:r>
            <a:r>
              <a:rPr lang="en-US"/>
              <a:t>textbook (translate)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3083C-0D71-4EA0-B0AD-162DBCDCE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1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to make future perfect active</vt:lpstr>
      <vt:lpstr>Take the perfect stem:  -s,-u, -v, -x, lengthen vowel, reduplicated stem</vt:lpstr>
      <vt:lpstr>Example: voco, vocāre, vocavi, vocatus</vt:lpstr>
      <vt:lpstr>When to use this tense?</vt:lpstr>
      <vt:lpstr>Practice: pg. 232 ACT 4 textbook (translate)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Suzana Antolic-Soban</dc:creator>
  <cp:lastModifiedBy>Suzana Antolic-Soban</cp:lastModifiedBy>
  <cp:revision>9</cp:revision>
  <dcterms:created xsi:type="dcterms:W3CDTF">2020-05-11T00:25:20Z</dcterms:created>
  <dcterms:modified xsi:type="dcterms:W3CDTF">2020-05-11T01:12:54Z</dcterms:modified>
</cp:coreProperties>
</file>