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3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9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4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2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7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8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4945-FF1E-4CD5-8673-6318C6B7DF2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A53C0-181E-49CB-98A8-E821EEC5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8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active participle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8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Made from participial stem -4</a:t>
            </a:r>
            <a:r>
              <a:rPr lang="en-US" sz="3200" baseline="30000" dirty="0">
                <a:solidFill>
                  <a:srgbClr val="FF0000"/>
                </a:solidFill>
              </a:rPr>
              <a:t>th</a:t>
            </a:r>
            <a:r>
              <a:rPr lang="en-US" sz="3200" dirty="0">
                <a:solidFill>
                  <a:srgbClr val="FF0000"/>
                </a:solidFill>
              </a:rPr>
              <a:t> principal part of a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 1</a:t>
            </a:r>
            <a:r>
              <a:rPr lang="en-US" sz="7200" baseline="30000" dirty="0"/>
              <a:t>st</a:t>
            </a:r>
            <a:r>
              <a:rPr lang="en-US" sz="7200" dirty="0"/>
              <a:t>       2</a:t>
            </a:r>
            <a:r>
              <a:rPr lang="en-US" sz="7200" baseline="30000" dirty="0"/>
              <a:t>nd</a:t>
            </a:r>
            <a:r>
              <a:rPr lang="en-US" sz="7200" dirty="0"/>
              <a:t>       3</a:t>
            </a:r>
            <a:r>
              <a:rPr lang="en-US" sz="7200" baseline="30000" dirty="0"/>
              <a:t>rd</a:t>
            </a:r>
            <a:r>
              <a:rPr lang="en-US" sz="7200" dirty="0"/>
              <a:t>        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 err="1"/>
              <a:t>amo</a:t>
            </a:r>
            <a:r>
              <a:rPr lang="en-US" sz="7200" dirty="0"/>
              <a:t> </a:t>
            </a:r>
            <a:r>
              <a:rPr lang="en-US" sz="7200" dirty="0" err="1"/>
              <a:t>am</a:t>
            </a:r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en-US" sz="7200" dirty="0" err="1"/>
              <a:t>re</a:t>
            </a:r>
            <a:r>
              <a:rPr lang="en-US" sz="7200" dirty="0"/>
              <a:t> </a:t>
            </a:r>
            <a:r>
              <a:rPr lang="en-US" sz="7200" dirty="0" err="1"/>
              <a:t>amavi</a:t>
            </a:r>
            <a:r>
              <a:rPr lang="en-US" sz="7200" dirty="0"/>
              <a:t> </a:t>
            </a:r>
            <a:r>
              <a:rPr lang="en-US" sz="7200" dirty="0">
                <a:solidFill>
                  <a:srgbClr val="FF0000"/>
                </a:solidFill>
              </a:rPr>
              <a:t>amatus</a:t>
            </a:r>
          </a:p>
        </p:txBody>
      </p:sp>
    </p:spTree>
    <p:extLst>
      <p:ext uri="{BB962C8B-B14F-4D97-AF65-F5344CB8AC3E}">
        <p14:creationId xmlns:p14="http://schemas.microsoft.com/office/powerpoint/2010/main" val="314855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FC32-BE7D-408B-A9A2-36E914F1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78E6-7233-446D-8087-47680956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049125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REMOVE THE ENDING-</a:t>
            </a:r>
            <a:r>
              <a:rPr lang="en-US" dirty="0">
                <a:solidFill>
                  <a:srgbClr val="FF0000"/>
                </a:solidFill>
              </a:rPr>
              <a:t>US</a:t>
            </a:r>
            <a:r>
              <a:rPr lang="en-US" dirty="0"/>
              <a:t> FOR THE </a:t>
            </a:r>
            <a:r>
              <a:rPr lang="en-US" dirty="0">
                <a:solidFill>
                  <a:srgbClr val="FF0000"/>
                </a:solidFill>
              </a:rPr>
              <a:t>PERFECT PASSIVE PARTICIPLE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AND </a:t>
            </a:r>
          </a:p>
          <a:p>
            <a:pPr marL="0" indent="0">
              <a:buNone/>
            </a:pPr>
            <a:r>
              <a:rPr lang="en-US" dirty="0"/>
              <a:t>  ADD-</a:t>
            </a:r>
            <a:r>
              <a:rPr lang="en-US" dirty="0">
                <a:solidFill>
                  <a:srgbClr val="FF0000"/>
                </a:solidFill>
              </a:rPr>
              <a:t>URUS </a:t>
            </a:r>
            <a:r>
              <a:rPr lang="en-US" dirty="0"/>
              <a:t>FOR THE </a:t>
            </a:r>
            <a:r>
              <a:rPr lang="en-US" dirty="0">
                <a:solidFill>
                  <a:srgbClr val="FF0000"/>
                </a:solidFill>
              </a:rPr>
              <a:t>FUTURE ACTIVE PARTICIPLE</a:t>
            </a:r>
          </a:p>
        </p:txBody>
      </p:sp>
    </p:spTree>
    <p:extLst>
      <p:ext uri="{BB962C8B-B14F-4D97-AF65-F5344CB8AC3E}">
        <p14:creationId xmlns:p14="http://schemas.microsoft.com/office/powerpoint/2010/main" val="72973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Perfect passive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09" y="1825625"/>
            <a:ext cx="1199803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8000" dirty="0" err="1">
                <a:solidFill>
                  <a:srgbClr val="FF0000"/>
                </a:solidFill>
              </a:rPr>
              <a:t>amat</a:t>
            </a:r>
            <a:r>
              <a:rPr lang="en-US" sz="8000" dirty="0">
                <a:solidFill>
                  <a:srgbClr val="FF0000"/>
                </a:solidFill>
              </a:rPr>
              <a:t>-</a:t>
            </a:r>
            <a:r>
              <a:rPr lang="en-US" sz="8000" dirty="0"/>
              <a:t>us   </a:t>
            </a:r>
            <a:r>
              <a:rPr lang="en-US" sz="6000" dirty="0"/>
              <a:t>having been loved</a:t>
            </a:r>
          </a:p>
          <a:p>
            <a:pPr marL="0" indent="0">
              <a:buNone/>
            </a:pPr>
            <a:r>
              <a:rPr lang="en-US" sz="6000" dirty="0"/>
              <a:t>                       Fut</a:t>
            </a:r>
            <a:r>
              <a:rPr lang="en-US" sz="6000" dirty="0">
                <a:solidFill>
                  <a:srgbClr val="00B0F0"/>
                </a:solidFill>
              </a:rPr>
              <a:t>ur active</a:t>
            </a:r>
            <a:endParaRPr lang="en-US" sz="6000" dirty="0"/>
          </a:p>
          <a:p>
            <a:pPr marL="0" indent="0">
              <a:buNone/>
            </a:pPr>
            <a:r>
              <a:rPr lang="en-US" sz="8000" dirty="0" err="1">
                <a:solidFill>
                  <a:srgbClr val="FF0000"/>
                </a:solidFill>
              </a:rPr>
              <a:t>amat</a:t>
            </a:r>
            <a:r>
              <a:rPr lang="en-US" sz="8000" dirty="0" err="1">
                <a:solidFill>
                  <a:srgbClr val="00B0F0"/>
                </a:solidFill>
              </a:rPr>
              <a:t>ur</a:t>
            </a:r>
            <a:r>
              <a:rPr lang="en-US" sz="8000" dirty="0" err="1"/>
              <a:t>us</a:t>
            </a:r>
            <a:r>
              <a:rPr lang="en-US" sz="8000" dirty="0"/>
              <a:t> </a:t>
            </a:r>
            <a:r>
              <a:rPr lang="en-US" sz="5400" dirty="0"/>
              <a:t>about to love, going to love</a:t>
            </a:r>
          </a:p>
        </p:txBody>
      </p:sp>
    </p:spTree>
    <p:extLst>
      <p:ext uri="{BB962C8B-B14F-4D97-AF65-F5344CB8AC3E}">
        <p14:creationId xmlns:p14="http://schemas.microsoft.com/office/powerpoint/2010/main" val="89510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17" y="365125"/>
            <a:ext cx="1149003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Make the future participle from the following verbs and translate the participle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825625"/>
            <a:ext cx="11841018" cy="4351338"/>
          </a:xfrm>
        </p:spPr>
        <p:txBody>
          <a:bodyPr/>
          <a:lstStyle/>
          <a:p>
            <a:r>
              <a:rPr lang="en-US" sz="4800" dirty="0" err="1"/>
              <a:t>paro</a:t>
            </a:r>
            <a:r>
              <a:rPr lang="en-US" sz="4800" dirty="0"/>
              <a:t>     </a:t>
            </a:r>
            <a:r>
              <a:rPr lang="en-US" sz="4800" dirty="0" err="1"/>
              <a:t>par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en-US" sz="4800" dirty="0" err="1"/>
              <a:t>re</a:t>
            </a:r>
            <a:r>
              <a:rPr lang="en-US" sz="4800" dirty="0"/>
              <a:t>    </a:t>
            </a:r>
            <a:r>
              <a:rPr lang="en-US" sz="4800" dirty="0" err="1"/>
              <a:t>paravi</a:t>
            </a:r>
            <a:r>
              <a:rPr lang="en-US" sz="4800" dirty="0"/>
              <a:t>    </a:t>
            </a:r>
            <a:r>
              <a:rPr lang="en-US" sz="4800" dirty="0" err="1"/>
              <a:t>paratus</a:t>
            </a:r>
            <a:r>
              <a:rPr lang="en-US" sz="4800" dirty="0"/>
              <a:t>  _________</a:t>
            </a:r>
          </a:p>
          <a:p>
            <a:r>
              <a:rPr lang="en-US" sz="4800" dirty="0" err="1"/>
              <a:t>deleo</a:t>
            </a:r>
            <a:r>
              <a:rPr lang="en-US" sz="4800" dirty="0"/>
              <a:t>   </a:t>
            </a:r>
            <a:r>
              <a:rPr lang="en-US" sz="4800" dirty="0" err="1"/>
              <a:t>delēre</a:t>
            </a:r>
            <a:r>
              <a:rPr lang="en-US" sz="4800" dirty="0"/>
              <a:t>    </a:t>
            </a:r>
            <a:r>
              <a:rPr lang="en-US" sz="4800" dirty="0" err="1"/>
              <a:t>delevi</a:t>
            </a:r>
            <a:r>
              <a:rPr lang="en-US" sz="4800" dirty="0"/>
              <a:t>     </a:t>
            </a:r>
            <a:r>
              <a:rPr lang="en-US" sz="4800" dirty="0" err="1"/>
              <a:t>deletus</a:t>
            </a:r>
            <a:r>
              <a:rPr lang="en-US" sz="4800" dirty="0"/>
              <a:t>  _________</a:t>
            </a:r>
          </a:p>
          <a:p>
            <a:r>
              <a:rPr lang="en-US" sz="4800" dirty="0" err="1"/>
              <a:t>duco</a:t>
            </a:r>
            <a:r>
              <a:rPr lang="en-US" sz="4800" dirty="0"/>
              <a:t>    </a:t>
            </a:r>
            <a:r>
              <a:rPr lang="en-US" sz="4800" dirty="0" err="1"/>
              <a:t>duc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ĕ</a:t>
            </a:r>
            <a:r>
              <a:rPr lang="en-US" sz="4800" dirty="0" err="1"/>
              <a:t>re</a:t>
            </a:r>
            <a:r>
              <a:rPr lang="en-US" sz="4800" dirty="0"/>
              <a:t>   </a:t>
            </a:r>
            <a:r>
              <a:rPr lang="en-US" sz="4800" dirty="0" err="1"/>
              <a:t>duxi</a:t>
            </a:r>
            <a:r>
              <a:rPr lang="en-US" sz="4800" dirty="0"/>
              <a:t>        ductus   __________</a:t>
            </a:r>
          </a:p>
          <a:p>
            <a:r>
              <a:rPr lang="en-US" sz="4800" dirty="0"/>
              <a:t>audio   </a:t>
            </a:r>
            <a:r>
              <a:rPr lang="en-US" sz="4800" dirty="0" err="1"/>
              <a:t>audīre</a:t>
            </a:r>
            <a:r>
              <a:rPr lang="en-US" sz="4800" dirty="0"/>
              <a:t>    </a:t>
            </a:r>
            <a:r>
              <a:rPr lang="en-US" sz="4800" dirty="0" err="1"/>
              <a:t>audivi</a:t>
            </a:r>
            <a:r>
              <a:rPr lang="en-US" sz="4800" dirty="0"/>
              <a:t>     </a:t>
            </a:r>
            <a:r>
              <a:rPr lang="en-US" sz="4800" dirty="0" err="1"/>
              <a:t>auditus</a:t>
            </a:r>
            <a:r>
              <a:rPr lang="en-US" sz="4800" dirty="0"/>
              <a:t> 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1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Future passive participle (gerundive)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amandus</a:t>
            </a:r>
            <a:r>
              <a:rPr lang="en-US" sz="4000" dirty="0"/>
              <a:t>, -a, um       to be loved</a:t>
            </a:r>
          </a:p>
          <a:p>
            <a:r>
              <a:rPr lang="en-US" sz="4000" dirty="0" err="1"/>
              <a:t>parandus</a:t>
            </a:r>
            <a:r>
              <a:rPr lang="en-US" sz="4000" dirty="0"/>
              <a:t>, -a, um       to be prepared</a:t>
            </a:r>
          </a:p>
          <a:p>
            <a:r>
              <a:rPr lang="en-US" sz="4000" dirty="0" err="1"/>
              <a:t>delendus</a:t>
            </a:r>
            <a:r>
              <a:rPr lang="en-US" sz="4000" dirty="0"/>
              <a:t>, -a, um       to be destroyed</a:t>
            </a:r>
          </a:p>
          <a:p>
            <a:r>
              <a:rPr lang="en-US" sz="4000" dirty="0" err="1"/>
              <a:t>ducendus</a:t>
            </a:r>
            <a:r>
              <a:rPr lang="en-US" sz="4000" dirty="0"/>
              <a:t>, -a, um      to be led</a:t>
            </a:r>
          </a:p>
          <a:p>
            <a:r>
              <a:rPr lang="en-US" sz="4000" dirty="0" err="1"/>
              <a:t>audiendus</a:t>
            </a:r>
            <a:r>
              <a:rPr lang="en-US" sz="4000" dirty="0"/>
              <a:t>, -a, um     to be heard</a:t>
            </a:r>
          </a:p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gerundive when used as a participle or an adjective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is always passive, denoting 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necessity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obligation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or 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propriety.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3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most frequent use of the gerundive is with the forms of </a:t>
            </a:r>
            <a:r>
              <a:rPr lang="en-US" sz="2800" b="1" i="1" dirty="0" err="1"/>
              <a:t>esse</a:t>
            </a:r>
            <a:r>
              <a:rPr lang="en-US" sz="2800" b="1" i="1" dirty="0"/>
              <a:t> </a:t>
            </a:r>
            <a:r>
              <a:rPr lang="en-US" sz="2800" dirty="0"/>
              <a:t>in the (</a:t>
            </a:r>
            <a:r>
              <a:rPr lang="en-US" sz="2800" i="1" dirty="0"/>
              <a:t>Passive</a:t>
            </a:r>
            <a:r>
              <a:rPr lang="en-US" sz="2800" dirty="0"/>
              <a:t>) Periphrastic Conjugation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7545" cy="4351338"/>
          </a:xfrm>
        </p:spPr>
        <p:txBody>
          <a:bodyPr/>
          <a:lstStyle/>
          <a:p>
            <a:r>
              <a:rPr lang="en-US" dirty="0" err="1"/>
              <a:t>Haterius</a:t>
            </a:r>
            <a:r>
              <a:rPr lang="en-US" dirty="0"/>
              <a:t> </a:t>
            </a:r>
            <a:r>
              <a:rPr lang="en-US" dirty="0" err="1"/>
              <a:t>clientibus</a:t>
            </a:r>
            <a:r>
              <a:rPr lang="en-US" dirty="0"/>
              <a:t> </a:t>
            </a:r>
            <a:r>
              <a:rPr lang="en-US" dirty="0" err="1"/>
              <a:t>laudandus</a:t>
            </a:r>
            <a:r>
              <a:rPr lang="en-US" dirty="0"/>
              <a:t> est. The clients must praise </a:t>
            </a:r>
            <a:r>
              <a:rPr lang="en-US" dirty="0" err="1"/>
              <a:t>Haterius</a:t>
            </a:r>
            <a:r>
              <a:rPr lang="en-US" dirty="0"/>
              <a:t>.</a:t>
            </a:r>
          </a:p>
          <a:p>
            <a:r>
              <a:rPr lang="en-US" dirty="0" err="1"/>
              <a:t>Philosopha</a:t>
            </a:r>
            <a:r>
              <a:rPr lang="en-US" dirty="0"/>
              <a:t>  </a:t>
            </a:r>
            <a:r>
              <a:rPr lang="en-US" dirty="0" err="1"/>
              <a:t>convivis</a:t>
            </a:r>
            <a:r>
              <a:rPr lang="en-US" dirty="0"/>
              <a:t> </a:t>
            </a:r>
            <a:r>
              <a:rPr lang="en-US" dirty="0" err="1"/>
              <a:t>audienda</a:t>
            </a:r>
            <a:r>
              <a:rPr lang="en-US" dirty="0"/>
              <a:t> est. The guests must hear the philosopher. </a:t>
            </a:r>
          </a:p>
        </p:txBody>
      </p:sp>
    </p:spTree>
    <p:extLst>
      <p:ext uri="{BB962C8B-B14F-4D97-AF65-F5344CB8AC3E}">
        <p14:creationId xmlns:p14="http://schemas.microsoft.com/office/powerpoint/2010/main" val="113650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Future active participle</vt:lpstr>
      <vt:lpstr>Made from participial stem -4th principal part of a verb</vt:lpstr>
      <vt:lpstr>            HOW DO WE MAKE IT?</vt:lpstr>
      <vt:lpstr>Perfect passive</vt:lpstr>
      <vt:lpstr>Make the future participle from the following verbs and translate the participle</vt:lpstr>
      <vt:lpstr>     Future passive participle (gerundive)</vt:lpstr>
      <vt:lpstr>The most frequent use of the gerundive is with the forms of esse in the (Passive) Periphrastic Conjugation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active participle</dc:title>
  <dc:creator>Suzana Antolic-Soban</dc:creator>
  <cp:lastModifiedBy>Suzana Antolic-Soban</cp:lastModifiedBy>
  <cp:revision>11</cp:revision>
  <dcterms:created xsi:type="dcterms:W3CDTF">2019-04-29T15:39:57Z</dcterms:created>
  <dcterms:modified xsi:type="dcterms:W3CDTF">2020-04-30T13:15:49Z</dcterms:modified>
</cp:coreProperties>
</file>